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54"/>
  </p:notesMasterIdLst>
  <p:sldIdLst>
    <p:sldId id="256" r:id="rId2"/>
    <p:sldId id="395" r:id="rId3"/>
    <p:sldId id="378" r:id="rId4"/>
    <p:sldId id="379" r:id="rId5"/>
    <p:sldId id="382" r:id="rId6"/>
    <p:sldId id="383" r:id="rId7"/>
    <p:sldId id="385" r:id="rId8"/>
    <p:sldId id="394" r:id="rId9"/>
    <p:sldId id="387" r:id="rId10"/>
    <p:sldId id="391" r:id="rId11"/>
    <p:sldId id="355" r:id="rId12"/>
    <p:sldId id="261" r:id="rId13"/>
    <p:sldId id="262" r:id="rId14"/>
    <p:sldId id="263" r:id="rId15"/>
    <p:sldId id="264" r:id="rId16"/>
    <p:sldId id="265" r:id="rId17"/>
    <p:sldId id="267" r:id="rId18"/>
    <p:sldId id="270" r:id="rId19"/>
    <p:sldId id="273" r:id="rId20"/>
    <p:sldId id="274" r:id="rId21"/>
    <p:sldId id="276" r:id="rId22"/>
    <p:sldId id="277" r:id="rId23"/>
    <p:sldId id="286" r:id="rId24"/>
    <p:sldId id="288" r:id="rId25"/>
    <p:sldId id="289" r:id="rId26"/>
    <p:sldId id="292" r:id="rId27"/>
    <p:sldId id="293" r:id="rId28"/>
    <p:sldId id="294" r:id="rId29"/>
    <p:sldId id="301" r:id="rId30"/>
    <p:sldId id="319" r:id="rId31"/>
    <p:sldId id="324" r:id="rId32"/>
    <p:sldId id="433" r:id="rId33"/>
    <p:sldId id="434" r:id="rId34"/>
    <p:sldId id="436" r:id="rId35"/>
    <p:sldId id="457" r:id="rId36"/>
    <p:sldId id="458" r:id="rId37"/>
    <p:sldId id="459" r:id="rId38"/>
    <p:sldId id="461" r:id="rId39"/>
    <p:sldId id="462" r:id="rId40"/>
    <p:sldId id="463" r:id="rId41"/>
    <p:sldId id="464" r:id="rId42"/>
    <p:sldId id="468" r:id="rId43"/>
    <p:sldId id="469" r:id="rId44"/>
    <p:sldId id="471" r:id="rId45"/>
    <p:sldId id="472" r:id="rId46"/>
    <p:sldId id="495" r:id="rId47"/>
    <p:sldId id="493" r:id="rId48"/>
    <p:sldId id="480" r:id="rId49"/>
    <p:sldId id="484" r:id="rId50"/>
    <p:sldId id="497" r:id="rId51"/>
    <p:sldId id="487" r:id="rId52"/>
    <p:sldId id="498" r:id="rId5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80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2" autoAdjust="0"/>
    <p:restoredTop sz="98387" autoAdjust="0"/>
  </p:normalViewPr>
  <p:slideViewPr>
    <p:cSldViewPr>
      <p:cViewPr varScale="1">
        <p:scale>
          <a:sx n="86" d="100"/>
          <a:sy n="86" d="100"/>
        </p:scale>
        <p:origin x="88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267ED-E231-4975-809A-D5DB088DE795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E6D73-8891-4AA9-AA5B-1401AD1D0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49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C56636-F330-4953-A189-EEF460EE4A9B}" type="slidenum">
              <a:rPr lang="en-US" smtClean="0"/>
              <a:pPr/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49060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А </a:t>
            </a:r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D227FB-6BC5-4FB5-A3FF-9B801FF36C2A}" type="slidenum">
              <a:rPr lang="en-US" smtClean="0"/>
              <a:pPr/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77188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1650"/>
            <a:chOff x="0" y="0"/>
            <a:chExt cx="5758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1812" y="2811"/>
              <a:ext cx="3946" cy="1505"/>
            </a:xfrm>
            <a:custGeom>
              <a:avLst/>
              <a:gdLst/>
              <a:ahLst/>
              <a:cxnLst>
                <a:cxn ang="0">
                  <a:pos x="149" y="1505"/>
                </a:cxn>
                <a:cxn ang="0">
                  <a:pos x="687" y="1331"/>
                </a:cxn>
                <a:cxn ang="0">
                  <a:pos x="1213" y="1157"/>
                </a:cxn>
                <a:cxn ang="0">
                  <a:pos x="1728" y="977"/>
                </a:cxn>
                <a:cxn ang="0">
                  <a:pos x="2218" y="792"/>
                </a:cxn>
                <a:cxn ang="0">
                  <a:pos x="2457" y="696"/>
                </a:cxn>
                <a:cxn ang="0">
                  <a:pos x="2690" y="606"/>
                </a:cxn>
                <a:cxn ang="0">
                  <a:pos x="2918" y="510"/>
                </a:cxn>
                <a:cxn ang="0">
                  <a:pos x="3139" y="420"/>
                </a:cxn>
                <a:cxn ang="0">
                  <a:pos x="3348" y="324"/>
                </a:cxn>
                <a:cxn ang="0">
                  <a:pos x="3551" y="234"/>
                </a:cxn>
                <a:cxn ang="0">
                  <a:pos x="3749" y="138"/>
                </a:cxn>
                <a:cxn ang="0">
                  <a:pos x="3934" y="48"/>
                </a:cxn>
                <a:cxn ang="0">
                  <a:pos x="3934" y="0"/>
                </a:cxn>
                <a:cxn ang="0">
                  <a:pos x="3743" y="96"/>
                </a:cxn>
                <a:cxn ang="0">
                  <a:pos x="3539" y="192"/>
                </a:cxn>
                <a:cxn ang="0">
                  <a:pos x="3330" y="288"/>
                </a:cxn>
                <a:cxn ang="0">
                  <a:pos x="3115" y="384"/>
                </a:cxn>
                <a:cxn ang="0">
                  <a:pos x="2888" y="480"/>
                </a:cxn>
                <a:cxn ang="0">
                  <a:pos x="2654" y="576"/>
                </a:cxn>
                <a:cxn ang="0">
                  <a:pos x="2409" y="672"/>
                </a:cxn>
                <a:cxn ang="0">
                  <a:pos x="2164" y="768"/>
                </a:cxn>
                <a:cxn ang="0">
                  <a:pos x="1907" y="864"/>
                </a:cxn>
                <a:cxn ang="0">
                  <a:pos x="1650" y="960"/>
                </a:cxn>
                <a:cxn ang="0">
                  <a:pos x="1112" y="1145"/>
                </a:cxn>
                <a:cxn ang="0">
                  <a:pos x="562" y="1331"/>
                </a:cxn>
                <a:cxn ang="0">
                  <a:pos x="0" y="1505"/>
                </a:cxn>
                <a:cxn ang="0">
                  <a:pos x="149" y="1505"/>
                </a:cxn>
                <a:cxn ang="0">
                  <a:pos x="149" y="1505"/>
                </a:cxn>
              </a:cxnLst>
              <a:rect l="0" t="0" r="r" b="b"/>
              <a:pathLst>
                <a:path w="3934" h="1505">
                  <a:moveTo>
                    <a:pt x="149" y="1505"/>
                  </a:moveTo>
                  <a:lnTo>
                    <a:pt x="687" y="1331"/>
                  </a:lnTo>
                  <a:lnTo>
                    <a:pt x="1213" y="1157"/>
                  </a:lnTo>
                  <a:lnTo>
                    <a:pt x="1728" y="977"/>
                  </a:lnTo>
                  <a:lnTo>
                    <a:pt x="2218" y="792"/>
                  </a:lnTo>
                  <a:lnTo>
                    <a:pt x="2457" y="696"/>
                  </a:lnTo>
                  <a:lnTo>
                    <a:pt x="2690" y="606"/>
                  </a:lnTo>
                  <a:lnTo>
                    <a:pt x="2918" y="510"/>
                  </a:lnTo>
                  <a:lnTo>
                    <a:pt x="3139" y="420"/>
                  </a:lnTo>
                  <a:lnTo>
                    <a:pt x="3348" y="324"/>
                  </a:lnTo>
                  <a:lnTo>
                    <a:pt x="3551" y="234"/>
                  </a:lnTo>
                  <a:lnTo>
                    <a:pt x="3749" y="138"/>
                  </a:lnTo>
                  <a:lnTo>
                    <a:pt x="3934" y="48"/>
                  </a:lnTo>
                  <a:lnTo>
                    <a:pt x="3934" y="0"/>
                  </a:lnTo>
                  <a:lnTo>
                    <a:pt x="3743" y="96"/>
                  </a:lnTo>
                  <a:lnTo>
                    <a:pt x="3539" y="192"/>
                  </a:lnTo>
                  <a:lnTo>
                    <a:pt x="3330" y="288"/>
                  </a:lnTo>
                  <a:lnTo>
                    <a:pt x="3115" y="384"/>
                  </a:lnTo>
                  <a:lnTo>
                    <a:pt x="2888" y="480"/>
                  </a:lnTo>
                  <a:lnTo>
                    <a:pt x="2654" y="576"/>
                  </a:lnTo>
                  <a:lnTo>
                    <a:pt x="2409" y="672"/>
                  </a:lnTo>
                  <a:lnTo>
                    <a:pt x="2164" y="768"/>
                  </a:lnTo>
                  <a:lnTo>
                    <a:pt x="1907" y="864"/>
                  </a:lnTo>
                  <a:lnTo>
                    <a:pt x="1650" y="960"/>
                  </a:lnTo>
                  <a:lnTo>
                    <a:pt x="1112" y="1145"/>
                  </a:lnTo>
                  <a:lnTo>
                    <a:pt x="562" y="1331"/>
                  </a:lnTo>
                  <a:lnTo>
                    <a:pt x="0" y="1505"/>
                  </a:lnTo>
                  <a:lnTo>
                    <a:pt x="149" y="1505"/>
                  </a:lnTo>
                  <a:lnTo>
                    <a:pt x="149" y="150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4025" y="3627"/>
              <a:ext cx="1733" cy="689"/>
            </a:xfrm>
            <a:custGeom>
              <a:avLst/>
              <a:gdLst/>
              <a:ahLst/>
              <a:cxnLst>
                <a:cxn ang="0">
                  <a:pos x="132" y="689"/>
                </a:cxn>
                <a:cxn ang="0">
                  <a:pos x="550" y="527"/>
                </a:cxn>
                <a:cxn ang="0">
                  <a:pos x="963" y="365"/>
                </a:cxn>
                <a:cxn ang="0">
                  <a:pos x="1160" y="287"/>
                </a:cxn>
                <a:cxn ang="0">
                  <a:pos x="1357" y="203"/>
                </a:cxn>
                <a:cxn ang="0">
                  <a:pos x="1549" y="126"/>
                </a:cxn>
                <a:cxn ang="0">
                  <a:pos x="1728" y="48"/>
                </a:cxn>
                <a:cxn ang="0">
                  <a:pos x="1728" y="0"/>
                </a:cxn>
                <a:cxn ang="0">
                  <a:pos x="1531" y="84"/>
                </a:cxn>
                <a:cxn ang="0">
                  <a:pos x="1327" y="167"/>
                </a:cxn>
                <a:cxn ang="0">
                  <a:pos x="1118" y="257"/>
                </a:cxn>
                <a:cxn ang="0">
                  <a:pos x="903" y="341"/>
                </a:cxn>
                <a:cxn ang="0">
                  <a:pos x="454" y="515"/>
                </a:cxn>
                <a:cxn ang="0">
                  <a:pos x="0" y="689"/>
                </a:cxn>
                <a:cxn ang="0">
                  <a:pos x="132" y="689"/>
                </a:cxn>
                <a:cxn ang="0">
                  <a:pos x="132" y="689"/>
                </a:cxn>
              </a:cxnLst>
              <a:rect l="0" t="0" r="r" b="b"/>
              <a:pathLst>
                <a:path w="1728" h="689">
                  <a:moveTo>
                    <a:pt x="132" y="689"/>
                  </a:moveTo>
                  <a:lnTo>
                    <a:pt x="550" y="527"/>
                  </a:lnTo>
                  <a:lnTo>
                    <a:pt x="963" y="365"/>
                  </a:lnTo>
                  <a:lnTo>
                    <a:pt x="1160" y="287"/>
                  </a:lnTo>
                  <a:lnTo>
                    <a:pt x="1357" y="203"/>
                  </a:lnTo>
                  <a:lnTo>
                    <a:pt x="1549" y="126"/>
                  </a:lnTo>
                  <a:lnTo>
                    <a:pt x="1728" y="48"/>
                  </a:lnTo>
                  <a:lnTo>
                    <a:pt x="1728" y="0"/>
                  </a:lnTo>
                  <a:lnTo>
                    <a:pt x="1531" y="84"/>
                  </a:lnTo>
                  <a:lnTo>
                    <a:pt x="1327" y="167"/>
                  </a:lnTo>
                  <a:lnTo>
                    <a:pt x="1118" y="257"/>
                  </a:lnTo>
                  <a:lnTo>
                    <a:pt x="903" y="341"/>
                  </a:lnTo>
                  <a:lnTo>
                    <a:pt x="454" y="515"/>
                  </a:lnTo>
                  <a:lnTo>
                    <a:pt x="0" y="689"/>
                  </a:lnTo>
                  <a:lnTo>
                    <a:pt x="132" y="689"/>
                  </a:lnTo>
                  <a:lnTo>
                    <a:pt x="132" y="68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0"/>
              <a:ext cx="5578" cy="3447"/>
            </a:xfrm>
            <a:custGeom>
              <a:avLst/>
              <a:gdLst/>
              <a:ahLst/>
              <a:cxnLst>
                <a:cxn ang="0">
                  <a:pos x="5561" y="929"/>
                </a:cxn>
                <a:cxn ang="0">
                  <a:pos x="5537" y="773"/>
                </a:cxn>
                <a:cxn ang="0">
                  <a:pos x="5453" y="629"/>
                </a:cxn>
                <a:cxn ang="0">
                  <a:pos x="5327" y="492"/>
                </a:cxn>
                <a:cxn ang="0">
                  <a:pos x="5148" y="366"/>
                </a:cxn>
                <a:cxn ang="0">
                  <a:pos x="4921" y="252"/>
                </a:cxn>
                <a:cxn ang="0">
                  <a:pos x="4652" y="144"/>
                </a:cxn>
                <a:cxn ang="0">
                  <a:pos x="4341" y="48"/>
                </a:cxn>
                <a:cxn ang="0">
                  <a:pos x="4000" y="0"/>
                </a:cxn>
                <a:cxn ang="0">
                  <a:pos x="4359" y="90"/>
                </a:cxn>
                <a:cxn ang="0">
                  <a:pos x="4670" y="192"/>
                </a:cxn>
                <a:cxn ang="0">
                  <a:pos x="4933" y="306"/>
                </a:cxn>
                <a:cxn ang="0">
                  <a:pos x="5148" y="426"/>
                </a:cxn>
                <a:cxn ang="0">
                  <a:pos x="5315" y="557"/>
                </a:cxn>
                <a:cxn ang="0">
                  <a:pos x="5429" y="701"/>
                </a:cxn>
                <a:cxn ang="0">
                  <a:pos x="5489" y="851"/>
                </a:cxn>
                <a:cxn ang="0">
                  <a:pos x="5489" y="1013"/>
                </a:cxn>
                <a:cxn ang="0">
                  <a:pos x="5441" y="1163"/>
                </a:cxn>
                <a:cxn ang="0">
                  <a:pos x="5345" y="1319"/>
                </a:cxn>
                <a:cxn ang="0">
                  <a:pos x="5202" y="1475"/>
                </a:cxn>
                <a:cxn ang="0">
                  <a:pos x="5017" y="1630"/>
                </a:cxn>
                <a:cxn ang="0">
                  <a:pos x="4789" y="1786"/>
                </a:cxn>
                <a:cxn ang="0">
                  <a:pos x="4526" y="1948"/>
                </a:cxn>
                <a:cxn ang="0">
                  <a:pos x="4215" y="2104"/>
                </a:cxn>
                <a:cxn ang="0">
                  <a:pos x="3875" y="2260"/>
                </a:cxn>
                <a:cxn ang="0">
                  <a:pos x="3498" y="2416"/>
                </a:cxn>
                <a:cxn ang="0">
                  <a:pos x="3085" y="2566"/>
                </a:cxn>
                <a:cxn ang="0">
                  <a:pos x="2643" y="2715"/>
                </a:cxn>
                <a:cxn ang="0">
                  <a:pos x="2164" y="2865"/>
                </a:cxn>
                <a:cxn ang="0">
                  <a:pos x="1662" y="3009"/>
                </a:cxn>
                <a:cxn ang="0">
                  <a:pos x="1136" y="3147"/>
                </a:cxn>
                <a:cxn ang="0">
                  <a:pos x="580" y="3279"/>
                </a:cxn>
                <a:cxn ang="0">
                  <a:pos x="0" y="3447"/>
                </a:cxn>
                <a:cxn ang="0">
                  <a:pos x="867" y="3249"/>
                </a:cxn>
                <a:cxn ang="0">
                  <a:pos x="1417" y="3105"/>
                </a:cxn>
                <a:cxn ang="0">
                  <a:pos x="1937" y="2961"/>
                </a:cxn>
                <a:cxn ang="0">
                  <a:pos x="2434" y="2817"/>
                </a:cxn>
                <a:cxn ang="0">
                  <a:pos x="2900" y="2668"/>
                </a:cxn>
                <a:cxn ang="0">
                  <a:pos x="3330" y="2512"/>
                </a:cxn>
                <a:cxn ang="0">
                  <a:pos x="3731" y="2356"/>
                </a:cxn>
                <a:cxn ang="0">
                  <a:pos x="4096" y="2200"/>
                </a:cxn>
                <a:cxn ang="0">
                  <a:pos x="4425" y="2038"/>
                </a:cxn>
                <a:cxn ang="0">
                  <a:pos x="4718" y="1876"/>
                </a:cxn>
                <a:cxn ang="0">
                  <a:pos x="4969" y="1720"/>
                </a:cxn>
                <a:cxn ang="0">
                  <a:pos x="5178" y="1559"/>
                </a:cxn>
                <a:cxn ang="0">
                  <a:pos x="5339" y="1397"/>
                </a:cxn>
                <a:cxn ang="0">
                  <a:pos x="5459" y="1241"/>
                </a:cxn>
                <a:cxn ang="0">
                  <a:pos x="5537" y="1085"/>
                </a:cxn>
                <a:cxn ang="0">
                  <a:pos x="5555" y="1007"/>
                </a:cxn>
              </a:cxnLst>
              <a:rect l="0" t="0" r="r" b="b"/>
              <a:pathLst>
                <a:path w="5561" h="3447">
                  <a:moveTo>
                    <a:pt x="5555" y="1007"/>
                  </a:moveTo>
                  <a:lnTo>
                    <a:pt x="5561" y="929"/>
                  </a:lnTo>
                  <a:lnTo>
                    <a:pt x="5555" y="851"/>
                  </a:lnTo>
                  <a:lnTo>
                    <a:pt x="5537" y="773"/>
                  </a:lnTo>
                  <a:lnTo>
                    <a:pt x="5501" y="701"/>
                  </a:lnTo>
                  <a:lnTo>
                    <a:pt x="5453" y="629"/>
                  </a:lnTo>
                  <a:lnTo>
                    <a:pt x="5399" y="563"/>
                  </a:lnTo>
                  <a:lnTo>
                    <a:pt x="5327" y="492"/>
                  </a:lnTo>
                  <a:lnTo>
                    <a:pt x="5244" y="432"/>
                  </a:lnTo>
                  <a:lnTo>
                    <a:pt x="5148" y="366"/>
                  </a:lnTo>
                  <a:lnTo>
                    <a:pt x="5040" y="306"/>
                  </a:lnTo>
                  <a:lnTo>
                    <a:pt x="4921" y="252"/>
                  </a:lnTo>
                  <a:lnTo>
                    <a:pt x="4795" y="198"/>
                  </a:lnTo>
                  <a:lnTo>
                    <a:pt x="4652" y="144"/>
                  </a:lnTo>
                  <a:lnTo>
                    <a:pt x="4502" y="90"/>
                  </a:lnTo>
                  <a:lnTo>
                    <a:pt x="4341" y="48"/>
                  </a:lnTo>
                  <a:lnTo>
                    <a:pt x="4167" y="0"/>
                  </a:lnTo>
                  <a:lnTo>
                    <a:pt x="4000" y="0"/>
                  </a:lnTo>
                  <a:lnTo>
                    <a:pt x="4185" y="42"/>
                  </a:lnTo>
                  <a:lnTo>
                    <a:pt x="4359" y="90"/>
                  </a:lnTo>
                  <a:lnTo>
                    <a:pt x="4520" y="138"/>
                  </a:lnTo>
                  <a:lnTo>
                    <a:pt x="4670" y="192"/>
                  </a:lnTo>
                  <a:lnTo>
                    <a:pt x="4807" y="246"/>
                  </a:lnTo>
                  <a:lnTo>
                    <a:pt x="4933" y="306"/>
                  </a:lnTo>
                  <a:lnTo>
                    <a:pt x="5046" y="366"/>
                  </a:lnTo>
                  <a:lnTo>
                    <a:pt x="5148" y="426"/>
                  </a:lnTo>
                  <a:lnTo>
                    <a:pt x="5238" y="492"/>
                  </a:lnTo>
                  <a:lnTo>
                    <a:pt x="5315" y="557"/>
                  </a:lnTo>
                  <a:lnTo>
                    <a:pt x="5381" y="629"/>
                  </a:lnTo>
                  <a:lnTo>
                    <a:pt x="5429" y="701"/>
                  </a:lnTo>
                  <a:lnTo>
                    <a:pt x="5465" y="779"/>
                  </a:lnTo>
                  <a:lnTo>
                    <a:pt x="5489" y="851"/>
                  </a:lnTo>
                  <a:lnTo>
                    <a:pt x="5495" y="935"/>
                  </a:lnTo>
                  <a:lnTo>
                    <a:pt x="5489" y="1013"/>
                  </a:lnTo>
                  <a:lnTo>
                    <a:pt x="5471" y="1091"/>
                  </a:lnTo>
                  <a:lnTo>
                    <a:pt x="5441" y="1163"/>
                  </a:lnTo>
                  <a:lnTo>
                    <a:pt x="5399" y="1241"/>
                  </a:lnTo>
                  <a:lnTo>
                    <a:pt x="5345" y="1319"/>
                  </a:lnTo>
                  <a:lnTo>
                    <a:pt x="5280" y="1397"/>
                  </a:lnTo>
                  <a:lnTo>
                    <a:pt x="5202" y="1475"/>
                  </a:lnTo>
                  <a:lnTo>
                    <a:pt x="5118" y="1553"/>
                  </a:lnTo>
                  <a:lnTo>
                    <a:pt x="5017" y="1630"/>
                  </a:lnTo>
                  <a:lnTo>
                    <a:pt x="4909" y="1708"/>
                  </a:lnTo>
                  <a:lnTo>
                    <a:pt x="4789" y="1786"/>
                  </a:lnTo>
                  <a:lnTo>
                    <a:pt x="4664" y="1870"/>
                  </a:lnTo>
                  <a:lnTo>
                    <a:pt x="4526" y="1948"/>
                  </a:lnTo>
                  <a:lnTo>
                    <a:pt x="4377" y="2026"/>
                  </a:lnTo>
                  <a:lnTo>
                    <a:pt x="4215" y="2104"/>
                  </a:lnTo>
                  <a:lnTo>
                    <a:pt x="4048" y="2182"/>
                  </a:lnTo>
                  <a:lnTo>
                    <a:pt x="3875" y="2260"/>
                  </a:lnTo>
                  <a:lnTo>
                    <a:pt x="3689" y="2338"/>
                  </a:lnTo>
                  <a:lnTo>
                    <a:pt x="3498" y="2416"/>
                  </a:lnTo>
                  <a:lnTo>
                    <a:pt x="3295" y="2488"/>
                  </a:lnTo>
                  <a:lnTo>
                    <a:pt x="3085" y="2566"/>
                  </a:lnTo>
                  <a:lnTo>
                    <a:pt x="2864" y="2644"/>
                  </a:lnTo>
                  <a:lnTo>
                    <a:pt x="2643" y="2715"/>
                  </a:lnTo>
                  <a:lnTo>
                    <a:pt x="2410" y="2793"/>
                  </a:lnTo>
                  <a:lnTo>
                    <a:pt x="2164" y="2865"/>
                  </a:lnTo>
                  <a:lnTo>
                    <a:pt x="1919" y="2937"/>
                  </a:lnTo>
                  <a:lnTo>
                    <a:pt x="1662" y="3009"/>
                  </a:lnTo>
                  <a:lnTo>
                    <a:pt x="1399" y="3075"/>
                  </a:lnTo>
                  <a:lnTo>
                    <a:pt x="1136" y="3147"/>
                  </a:lnTo>
                  <a:lnTo>
                    <a:pt x="861" y="3213"/>
                  </a:lnTo>
                  <a:lnTo>
                    <a:pt x="580" y="3279"/>
                  </a:lnTo>
                  <a:lnTo>
                    <a:pt x="0" y="3411"/>
                  </a:lnTo>
                  <a:lnTo>
                    <a:pt x="0" y="3447"/>
                  </a:lnTo>
                  <a:lnTo>
                    <a:pt x="586" y="3315"/>
                  </a:lnTo>
                  <a:lnTo>
                    <a:pt x="867" y="3249"/>
                  </a:lnTo>
                  <a:lnTo>
                    <a:pt x="1148" y="3177"/>
                  </a:lnTo>
                  <a:lnTo>
                    <a:pt x="1417" y="3105"/>
                  </a:lnTo>
                  <a:lnTo>
                    <a:pt x="1680" y="3039"/>
                  </a:lnTo>
                  <a:lnTo>
                    <a:pt x="1937" y="2961"/>
                  </a:lnTo>
                  <a:lnTo>
                    <a:pt x="2188" y="2889"/>
                  </a:lnTo>
                  <a:lnTo>
                    <a:pt x="2434" y="2817"/>
                  </a:lnTo>
                  <a:lnTo>
                    <a:pt x="2673" y="2739"/>
                  </a:lnTo>
                  <a:lnTo>
                    <a:pt x="2900" y="2668"/>
                  </a:lnTo>
                  <a:lnTo>
                    <a:pt x="3121" y="2590"/>
                  </a:lnTo>
                  <a:lnTo>
                    <a:pt x="3330" y="2512"/>
                  </a:lnTo>
                  <a:lnTo>
                    <a:pt x="3534" y="2434"/>
                  </a:lnTo>
                  <a:lnTo>
                    <a:pt x="3731" y="2356"/>
                  </a:lnTo>
                  <a:lnTo>
                    <a:pt x="3916" y="2278"/>
                  </a:lnTo>
                  <a:lnTo>
                    <a:pt x="4096" y="2200"/>
                  </a:lnTo>
                  <a:lnTo>
                    <a:pt x="4263" y="2116"/>
                  </a:lnTo>
                  <a:lnTo>
                    <a:pt x="4425" y="2038"/>
                  </a:lnTo>
                  <a:lnTo>
                    <a:pt x="4574" y="1960"/>
                  </a:lnTo>
                  <a:lnTo>
                    <a:pt x="4718" y="1876"/>
                  </a:lnTo>
                  <a:lnTo>
                    <a:pt x="4849" y="1798"/>
                  </a:lnTo>
                  <a:lnTo>
                    <a:pt x="4969" y="1720"/>
                  </a:lnTo>
                  <a:lnTo>
                    <a:pt x="5076" y="1636"/>
                  </a:lnTo>
                  <a:lnTo>
                    <a:pt x="5178" y="1559"/>
                  </a:lnTo>
                  <a:lnTo>
                    <a:pt x="5262" y="1481"/>
                  </a:lnTo>
                  <a:lnTo>
                    <a:pt x="5339" y="1397"/>
                  </a:lnTo>
                  <a:lnTo>
                    <a:pt x="5405" y="1319"/>
                  </a:lnTo>
                  <a:lnTo>
                    <a:pt x="5459" y="1241"/>
                  </a:lnTo>
                  <a:lnTo>
                    <a:pt x="5507" y="1163"/>
                  </a:lnTo>
                  <a:lnTo>
                    <a:pt x="5537" y="1085"/>
                  </a:lnTo>
                  <a:lnTo>
                    <a:pt x="5555" y="1007"/>
                  </a:lnTo>
                  <a:lnTo>
                    <a:pt x="5555" y="10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942" y="0"/>
              <a:ext cx="816" cy="276"/>
            </a:xfrm>
            <a:custGeom>
              <a:avLst/>
              <a:gdLst/>
              <a:ahLst/>
              <a:cxnLst>
                <a:cxn ang="0">
                  <a:pos x="813" y="222"/>
                </a:cxn>
                <a:cxn ang="0">
                  <a:pos x="670" y="162"/>
                </a:cxn>
                <a:cxn ang="0">
                  <a:pos x="514" y="108"/>
                </a:cxn>
                <a:cxn ang="0">
                  <a:pos x="347" y="54"/>
                </a:cxn>
                <a:cxn ang="0">
                  <a:pos x="167" y="0"/>
                </a:cxn>
                <a:cxn ang="0">
                  <a:pos x="0" y="0"/>
                </a:cxn>
                <a:cxn ang="0">
                  <a:pos x="227" y="60"/>
                </a:cxn>
                <a:cxn ang="0">
                  <a:pos x="442" y="132"/>
                </a:cxn>
                <a:cxn ang="0">
                  <a:pos x="634" y="204"/>
                </a:cxn>
                <a:cxn ang="0">
                  <a:pos x="813" y="276"/>
                </a:cxn>
                <a:cxn ang="0">
                  <a:pos x="813" y="222"/>
                </a:cxn>
                <a:cxn ang="0">
                  <a:pos x="813" y="222"/>
                </a:cxn>
              </a:cxnLst>
              <a:rect l="0" t="0" r="r" b="b"/>
              <a:pathLst>
                <a:path w="813" h="276">
                  <a:moveTo>
                    <a:pt x="813" y="222"/>
                  </a:moveTo>
                  <a:lnTo>
                    <a:pt x="670" y="162"/>
                  </a:lnTo>
                  <a:lnTo>
                    <a:pt x="514" y="108"/>
                  </a:lnTo>
                  <a:lnTo>
                    <a:pt x="347" y="54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227" y="60"/>
                  </a:lnTo>
                  <a:lnTo>
                    <a:pt x="442" y="132"/>
                  </a:lnTo>
                  <a:lnTo>
                    <a:pt x="634" y="204"/>
                  </a:lnTo>
                  <a:lnTo>
                    <a:pt x="813" y="276"/>
                  </a:lnTo>
                  <a:lnTo>
                    <a:pt x="813" y="222"/>
                  </a:lnTo>
                  <a:lnTo>
                    <a:pt x="813" y="2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cmpd="sng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1984"/>
              <a:ext cx="5758" cy="2098"/>
            </a:xfrm>
            <a:custGeom>
              <a:avLst/>
              <a:gdLst/>
              <a:ahLst/>
              <a:cxnLst>
                <a:cxn ang="0">
                  <a:pos x="5740" y="0"/>
                </a:cxn>
                <a:cxn ang="0">
                  <a:pos x="5638" y="72"/>
                </a:cxn>
                <a:cxn ang="0">
                  <a:pos x="5537" y="138"/>
                </a:cxn>
                <a:cxn ang="0">
                  <a:pos x="5423" y="210"/>
                </a:cxn>
                <a:cxn ang="0">
                  <a:pos x="5304" y="276"/>
                </a:cxn>
                <a:cxn ang="0">
                  <a:pos x="5052" y="414"/>
                </a:cxn>
                <a:cxn ang="0">
                  <a:pos x="4777" y="552"/>
                </a:cxn>
                <a:cxn ang="0">
                  <a:pos x="4478" y="690"/>
                </a:cxn>
                <a:cxn ang="0">
                  <a:pos x="4162" y="827"/>
                </a:cxn>
                <a:cxn ang="0">
                  <a:pos x="3827" y="959"/>
                </a:cxn>
                <a:cxn ang="0">
                  <a:pos x="3468" y="1091"/>
                </a:cxn>
                <a:cxn ang="0">
                  <a:pos x="3091" y="1223"/>
                </a:cxn>
                <a:cxn ang="0">
                  <a:pos x="2697" y="1355"/>
                </a:cxn>
                <a:cxn ang="0">
                  <a:pos x="2284" y="1481"/>
                </a:cxn>
                <a:cxn ang="0">
                  <a:pos x="1860" y="1601"/>
                </a:cxn>
                <a:cxn ang="0">
                  <a:pos x="1417" y="1721"/>
                </a:cxn>
                <a:cxn ang="0">
                  <a:pos x="957" y="1834"/>
                </a:cxn>
                <a:cxn ang="0">
                  <a:pos x="484" y="1948"/>
                </a:cxn>
                <a:cxn ang="0">
                  <a:pos x="0" y="2056"/>
                </a:cxn>
                <a:cxn ang="0">
                  <a:pos x="0" y="2098"/>
                </a:cxn>
                <a:cxn ang="0">
                  <a:pos x="478" y="1990"/>
                </a:cxn>
                <a:cxn ang="0">
                  <a:pos x="951" y="1882"/>
                </a:cxn>
                <a:cxn ang="0">
                  <a:pos x="1405" y="1763"/>
                </a:cxn>
                <a:cxn ang="0">
                  <a:pos x="1842" y="1649"/>
                </a:cxn>
                <a:cxn ang="0">
                  <a:pos x="2266" y="1523"/>
                </a:cxn>
                <a:cxn ang="0">
                  <a:pos x="2679" y="1397"/>
                </a:cxn>
                <a:cxn ang="0">
                  <a:pos x="3067" y="1271"/>
                </a:cxn>
                <a:cxn ang="0">
                  <a:pos x="3444" y="1139"/>
                </a:cxn>
                <a:cxn ang="0">
                  <a:pos x="3803" y="1007"/>
                </a:cxn>
                <a:cxn ang="0">
                  <a:pos x="4138" y="875"/>
                </a:cxn>
                <a:cxn ang="0">
                  <a:pos x="4460" y="737"/>
                </a:cxn>
                <a:cxn ang="0">
                  <a:pos x="4759" y="600"/>
                </a:cxn>
                <a:cxn ang="0">
                  <a:pos x="5040" y="462"/>
                </a:cxn>
                <a:cxn ang="0">
                  <a:pos x="5292" y="324"/>
                </a:cxn>
                <a:cxn ang="0">
                  <a:pos x="5531" y="186"/>
                </a:cxn>
                <a:cxn ang="0">
                  <a:pos x="5740" y="48"/>
                </a:cxn>
                <a:cxn ang="0">
                  <a:pos x="5740" y="0"/>
                </a:cxn>
                <a:cxn ang="0">
                  <a:pos x="5740" y="0"/>
                </a:cxn>
              </a:cxnLst>
              <a:rect l="0" t="0" r="r" b="b"/>
              <a:pathLst>
                <a:path w="5740" h="2098">
                  <a:moveTo>
                    <a:pt x="5740" y="0"/>
                  </a:moveTo>
                  <a:lnTo>
                    <a:pt x="5638" y="72"/>
                  </a:lnTo>
                  <a:lnTo>
                    <a:pt x="5537" y="138"/>
                  </a:lnTo>
                  <a:lnTo>
                    <a:pt x="5423" y="210"/>
                  </a:lnTo>
                  <a:lnTo>
                    <a:pt x="5304" y="276"/>
                  </a:lnTo>
                  <a:lnTo>
                    <a:pt x="5052" y="414"/>
                  </a:lnTo>
                  <a:lnTo>
                    <a:pt x="4777" y="552"/>
                  </a:lnTo>
                  <a:lnTo>
                    <a:pt x="4478" y="690"/>
                  </a:lnTo>
                  <a:lnTo>
                    <a:pt x="4162" y="827"/>
                  </a:lnTo>
                  <a:lnTo>
                    <a:pt x="3827" y="959"/>
                  </a:lnTo>
                  <a:lnTo>
                    <a:pt x="3468" y="1091"/>
                  </a:lnTo>
                  <a:lnTo>
                    <a:pt x="3091" y="1223"/>
                  </a:lnTo>
                  <a:lnTo>
                    <a:pt x="2697" y="1355"/>
                  </a:lnTo>
                  <a:lnTo>
                    <a:pt x="2284" y="1481"/>
                  </a:lnTo>
                  <a:lnTo>
                    <a:pt x="1860" y="1601"/>
                  </a:lnTo>
                  <a:lnTo>
                    <a:pt x="1417" y="1721"/>
                  </a:lnTo>
                  <a:lnTo>
                    <a:pt x="957" y="1834"/>
                  </a:lnTo>
                  <a:lnTo>
                    <a:pt x="484" y="1948"/>
                  </a:lnTo>
                  <a:lnTo>
                    <a:pt x="0" y="2056"/>
                  </a:lnTo>
                  <a:lnTo>
                    <a:pt x="0" y="2098"/>
                  </a:lnTo>
                  <a:lnTo>
                    <a:pt x="478" y="1990"/>
                  </a:lnTo>
                  <a:lnTo>
                    <a:pt x="951" y="1882"/>
                  </a:lnTo>
                  <a:lnTo>
                    <a:pt x="1405" y="1763"/>
                  </a:lnTo>
                  <a:lnTo>
                    <a:pt x="1842" y="1649"/>
                  </a:lnTo>
                  <a:lnTo>
                    <a:pt x="2266" y="1523"/>
                  </a:lnTo>
                  <a:lnTo>
                    <a:pt x="2679" y="1397"/>
                  </a:lnTo>
                  <a:lnTo>
                    <a:pt x="3067" y="1271"/>
                  </a:lnTo>
                  <a:lnTo>
                    <a:pt x="3444" y="1139"/>
                  </a:lnTo>
                  <a:lnTo>
                    <a:pt x="3803" y="1007"/>
                  </a:lnTo>
                  <a:lnTo>
                    <a:pt x="4138" y="875"/>
                  </a:lnTo>
                  <a:lnTo>
                    <a:pt x="4460" y="737"/>
                  </a:lnTo>
                  <a:lnTo>
                    <a:pt x="4759" y="600"/>
                  </a:lnTo>
                  <a:lnTo>
                    <a:pt x="5040" y="462"/>
                  </a:lnTo>
                  <a:lnTo>
                    <a:pt x="5292" y="324"/>
                  </a:lnTo>
                  <a:lnTo>
                    <a:pt x="5531" y="186"/>
                  </a:lnTo>
                  <a:lnTo>
                    <a:pt x="5740" y="48"/>
                  </a:lnTo>
                  <a:lnTo>
                    <a:pt x="5740" y="0"/>
                  </a:lnTo>
                  <a:lnTo>
                    <a:pt x="57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0" y="102"/>
              <a:ext cx="1961" cy="1265"/>
            </a:xfrm>
            <a:custGeom>
              <a:avLst/>
              <a:gdLst/>
              <a:ahLst/>
              <a:cxnLst>
                <a:cxn ang="0">
                  <a:pos x="1955" y="485"/>
                </a:cxn>
                <a:cxn ang="0">
                  <a:pos x="1901" y="390"/>
                </a:cxn>
                <a:cxn ang="0">
                  <a:pos x="1770" y="306"/>
                </a:cxn>
                <a:cxn ang="0">
                  <a:pos x="1579" y="228"/>
                </a:cxn>
                <a:cxn ang="0">
                  <a:pos x="1327" y="162"/>
                </a:cxn>
                <a:cxn ang="0">
                  <a:pos x="1010" y="102"/>
                </a:cxn>
                <a:cxn ang="0">
                  <a:pos x="646" y="54"/>
                </a:cxn>
                <a:cxn ang="0">
                  <a:pos x="227" y="18"/>
                </a:cxn>
                <a:cxn ang="0">
                  <a:pos x="0" y="12"/>
                </a:cxn>
                <a:cxn ang="0">
                  <a:pos x="431" y="48"/>
                </a:cxn>
                <a:cxn ang="0">
                  <a:pos x="813" y="90"/>
                </a:cxn>
                <a:cxn ang="0">
                  <a:pos x="1148" y="144"/>
                </a:cxn>
                <a:cxn ang="0">
                  <a:pos x="1423" y="204"/>
                </a:cxn>
                <a:cxn ang="0">
                  <a:pos x="1638" y="276"/>
                </a:cxn>
                <a:cxn ang="0">
                  <a:pos x="1794" y="360"/>
                </a:cxn>
                <a:cxn ang="0">
                  <a:pos x="1883" y="443"/>
                </a:cxn>
                <a:cxn ang="0">
                  <a:pos x="1901" y="539"/>
                </a:cxn>
                <a:cxn ang="0">
                  <a:pos x="1854" y="629"/>
                </a:cxn>
                <a:cxn ang="0">
                  <a:pos x="1746" y="719"/>
                </a:cxn>
                <a:cxn ang="0">
                  <a:pos x="1579" y="809"/>
                </a:cxn>
                <a:cxn ang="0">
                  <a:pos x="1357" y="899"/>
                </a:cxn>
                <a:cxn ang="0">
                  <a:pos x="1088" y="989"/>
                </a:cxn>
                <a:cxn ang="0">
                  <a:pos x="765" y="1073"/>
                </a:cxn>
                <a:cxn ang="0">
                  <a:pos x="407" y="1157"/>
                </a:cxn>
                <a:cxn ang="0">
                  <a:pos x="0" y="1241"/>
                </a:cxn>
                <a:cxn ang="0">
                  <a:pos x="215" y="1223"/>
                </a:cxn>
                <a:cxn ang="0">
                  <a:pos x="610" y="1139"/>
                </a:cxn>
                <a:cxn ang="0">
                  <a:pos x="957" y="1049"/>
                </a:cxn>
                <a:cxn ang="0">
                  <a:pos x="1262" y="959"/>
                </a:cxn>
                <a:cxn ang="0">
                  <a:pos x="1513" y="863"/>
                </a:cxn>
                <a:cxn ang="0">
                  <a:pos x="1716" y="767"/>
                </a:cxn>
                <a:cxn ang="0">
                  <a:pos x="1860" y="677"/>
                </a:cxn>
                <a:cxn ang="0">
                  <a:pos x="1937" y="581"/>
                </a:cxn>
                <a:cxn ang="0">
                  <a:pos x="1955" y="533"/>
                </a:cxn>
              </a:cxnLst>
              <a:rect l="0" t="0" r="r" b="b"/>
              <a:pathLst>
                <a:path w="1955" h="1265">
                  <a:moveTo>
                    <a:pt x="1955" y="533"/>
                  </a:moveTo>
                  <a:lnTo>
                    <a:pt x="1955" y="485"/>
                  </a:lnTo>
                  <a:lnTo>
                    <a:pt x="1937" y="438"/>
                  </a:lnTo>
                  <a:lnTo>
                    <a:pt x="1901" y="390"/>
                  </a:lnTo>
                  <a:lnTo>
                    <a:pt x="1842" y="348"/>
                  </a:lnTo>
                  <a:lnTo>
                    <a:pt x="1770" y="306"/>
                  </a:lnTo>
                  <a:lnTo>
                    <a:pt x="1686" y="270"/>
                  </a:lnTo>
                  <a:lnTo>
                    <a:pt x="1579" y="228"/>
                  </a:lnTo>
                  <a:lnTo>
                    <a:pt x="1459" y="198"/>
                  </a:lnTo>
                  <a:lnTo>
                    <a:pt x="1327" y="162"/>
                  </a:lnTo>
                  <a:lnTo>
                    <a:pt x="1178" y="132"/>
                  </a:lnTo>
                  <a:lnTo>
                    <a:pt x="1010" y="102"/>
                  </a:lnTo>
                  <a:lnTo>
                    <a:pt x="837" y="78"/>
                  </a:lnTo>
                  <a:lnTo>
                    <a:pt x="646" y="54"/>
                  </a:lnTo>
                  <a:lnTo>
                    <a:pt x="442" y="36"/>
                  </a:lnTo>
                  <a:lnTo>
                    <a:pt x="227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1" y="30"/>
                  </a:lnTo>
                  <a:lnTo>
                    <a:pt x="431" y="48"/>
                  </a:lnTo>
                  <a:lnTo>
                    <a:pt x="628" y="66"/>
                  </a:lnTo>
                  <a:lnTo>
                    <a:pt x="813" y="90"/>
                  </a:lnTo>
                  <a:lnTo>
                    <a:pt x="987" y="114"/>
                  </a:lnTo>
                  <a:lnTo>
                    <a:pt x="1148" y="144"/>
                  </a:lnTo>
                  <a:lnTo>
                    <a:pt x="1292" y="174"/>
                  </a:lnTo>
                  <a:lnTo>
                    <a:pt x="1423" y="204"/>
                  </a:lnTo>
                  <a:lnTo>
                    <a:pt x="1537" y="240"/>
                  </a:lnTo>
                  <a:lnTo>
                    <a:pt x="1638" y="276"/>
                  </a:lnTo>
                  <a:lnTo>
                    <a:pt x="1728" y="318"/>
                  </a:lnTo>
                  <a:lnTo>
                    <a:pt x="1794" y="360"/>
                  </a:lnTo>
                  <a:lnTo>
                    <a:pt x="1848" y="402"/>
                  </a:lnTo>
                  <a:lnTo>
                    <a:pt x="1883" y="443"/>
                  </a:lnTo>
                  <a:lnTo>
                    <a:pt x="1901" y="491"/>
                  </a:lnTo>
                  <a:lnTo>
                    <a:pt x="1901" y="539"/>
                  </a:lnTo>
                  <a:lnTo>
                    <a:pt x="1883" y="587"/>
                  </a:lnTo>
                  <a:lnTo>
                    <a:pt x="1854" y="629"/>
                  </a:lnTo>
                  <a:lnTo>
                    <a:pt x="1806" y="677"/>
                  </a:lnTo>
                  <a:lnTo>
                    <a:pt x="1746" y="719"/>
                  </a:lnTo>
                  <a:lnTo>
                    <a:pt x="1668" y="767"/>
                  </a:lnTo>
                  <a:lnTo>
                    <a:pt x="1579" y="809"/>
                  </a:lnTo>
                  <a:lnTo>
                    <a:pt x="1471" y="857"/>
                  </a:lnTo>
                  <a:lnTo>
                    <a:pt x="1357" y="899"/>
                  </a:lnTo>
                  <a:lnTo>
                    <a:pt x="1226" y="941"/>
                  </a:lnTo>
                  <a:lnTo>
                    <a:pt x="1088" y="989"/>
                  </a:lnTo>
                  <a:lnTo>
                    <a:pt x="933" y="1031"/>
                  </a:lnTo>
                  <a:lnTo>
                    <a:pt x="765" y="1073"/>
                  </a:lnTo>
                  <a:lnTo>
                    <a:pt x="592" y="1115"/>
                  </a:lnTo>
                  <a:lnTo>
                    <a:pt x="407" y="1157"/>
                  </a:lnTo>
                  <a:lnTo>
                    <a:pt x="209" y="1199"/>
                  </a:lnTo>
                  <a:lnTo>
                    <a:pt x="0" y="1241"/>
                  </a:lnTo>
                  <a:lnTo>
                    <a:pt x="0" y="1265"/>
                  </a:lnTo>
                  <a:lnTo>
                    <a:pt x="215" y="1223"/>
                  </a:lnTo>
                  <a:lnTo>
                    <a:pt x="413" y="1181"/>
                  </a:lnTo>
                  <a:lnTo>
                    <a:pt x="610" y="1139"/>
                  </a:lnTo>
                  <a:lnTo>
                    <a:pt x="789" y="1091"/>
                  </a:lnTo>
                  <a:lnTo>
                    <a:pt x="957" y="1049"/>
                  </a:lnTo>
                  <a:lnTo>
                    <a:pt x="1118" y="1001"/>
                  </a:lnTo>
                  <a:lnTo>
                    <a:pt x="1262" y="959"/>
                  </a:lnTo>
                  <a:lnTo>
                    <a:pt x="1393" y="911"/>
                  </a:lnTo>
                  <a:lnTo>
                    <a:pt x="1513" y="863"/>
                  </a:lnTo>
                  <a:lnTo>
                    <a:pt x="1620" y="815"/>
                  </a:lnTo>
                  <a:lnTo>
                    <a:pt x="1716" y="767"/>
                  </a:lnTo>
                  <a:lnTo>
                    <a:pt x="1794" y="725"/>
                  </a:lnTo>
                  <a:lnTo>
                    <a:pt x="1860" y="677"/>
                  </a:lnTo>
                  <a:lnTo>
                    <a:pt x="1907" y="629"/>
                  </a:lnTo>
                  <a:lnTo>
                    <a:pt x="1937" y="581"/>
                  </a:lnTo>
                  <a:lnTo>
                    <a:pt x="1955" y="533"/>
                  </a:lnTo>
                  <a:lnTo>
                    <a:pt x="1955" y="53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0"/>
              <a:ext cx="4709" cy="2901"/>
            </a:xfrm>
            <a:custGeom>
              <a:avLst/>
              <a:gdLst/>
              <a:ahLst/>
              <a:cxnLst>
                <a:cxn ang="0">
                  <a:pos x="4694" y="797"/>
                </a:cxn>
                <a:cxn ang="0">
                  <a:pos x="4664" y="665"/>
                </a:cxn>
                <a:cxn ang="0">
                  <a:pos x="4586" y="540"/>
                </a:cxn>
                <a:cxn ang="0">
                  <a:pos x="4466" y="426"/>
                </a:cxn>
                <a:cxn ang="0">
                  <a:pos x="4299" y="312"/>
                </a:cxn>
                <a:cxn ang="0">
                  <a:pos x="4084" y="216"/>
                </a:cxn>
                <a:cxn ang="0">
                  <a:pos x="3833" y="120"/>
                </a:cxn>
                <a:cxn ang="0">
                  <a:pos x="3540" y="36"/>
                </a:cxn>
                <a:cxn ang="0">
                  <a:pos x="3205" y="0"/>
                </a:cxn>
                <a:cxn ang="0">
                  <a:pos x="3540" y="78"/>
                </a:cxn>
                <a:cxn ang="0">
                  <a:pos x="3833" y="162"/>
                </a:cxn>
                <a:cxn ang="0">
                  <a:pos x="4084" y="258"/>
                </a:cxn>
                <a:cxn ang="0">
                  <a:pos x="4287" y="366"/>
                </a:cxn>
                <a:cxn ang="0">
                  <a:pos x="4443" y="480"/>
                </a:cxn>
                <a:cxn ang="0">
                  <a:pos x="4550" y="605"/>
                </a:cxn>
                <a:cxn ang="0">
                  <a:pos x="4610" y="737"/>
                </a:cxn>
                <a:cxn ang="0">
                  <a:pos x="4610" y="875"/>
                </a:cxn>
                <a:cxn ang="0">
                  <a:pos x="4568" y="1001"/>
                </a:cxn>
                <a:cxn ang="0">
                  <a:pos x="4490" y="1127"/>
                </a:cxn>
                <a:cxn ang="0">
                  <a:pos x="4371" y="1259"/>
                </a:cxn>
                <a:cxn ang="0">
                  <a:pos x="4215" y="1385"/>
                </a:cxn>
                <a:cxn ang="0">
                  <a:pos x="4024" y="1517"/>
                </a:cxn>
                <a:cxn ang="0">
                  <a:pos x="3803" y="1648"/>
                </a:cxn>
                <a:cxn ang="0">
                  <a:pos x="3546" y="1774"/>
                </a:cxn>
                <a:cxn ang="0">
                  <a:pos x="3259" y="1906"/>
                </a:cxn>
                <a:cxn ang="0">
                  <a:pos x="2942" y="2032"/>
                </a:cxn>
                <a:cxn ang="0">
                  <a:pos x="2595" y="2164"/>
                </a:cxn>
                <a:cxn ang="0">
                  <a:pos x="2224" y="2284"/>
                </a:cxn>
                <a:cxn ang="0">
                  <a:pos x="1824" y="2410"/>
                </a:cxn>
                <a:cxn ang="0">
                  <a:pos x="1399" y="2530"/>
                </a:cxn>
                <a:cxn ang="0">
                  <a:pos x="484" y="2757"/>
                </a:cxn>
                <a:cxn ang="0">
                  <a:pos x="0" y="2901"/>
                </a:cxn>
                <a:cxn ang="0">
                  <a:pos x="969" y="2674"/>
                </a:cxn>
                <a:cxn ang="0">
                  <a:pos x="1638" y="2494"/>
                </a:cxn>
                <a:cxn ang="0">
                  <a:pos x="2057" y="2374"/>
                </a:cxn>
                <a:cxn ang="0">
                  <a:pos x="2451" y="2248"/>
                </a:cxn>
                <a:cxn ang="0">
                  <a:pos x="2816" y="2116"/>
                </a:cxn>
                <a:cxn ang="0">
                  <a:pos x="3151" y="1984"/>
                </a:cxn>
                <a:cxn ang="0">
                  <a:pos x="3462" y="1858"/>
                </a:cxn>
                <a:cxn ang="0">
                  <a:pos x="3737" y="1720"/>
                </a:cxn>
                <a:cxn ang="0">
                  <a:pos x="3982" y="1589"/>
                </a:cxn>
                <a:cxn ang="0">
                  <a:pos x="4191" y="1457"/>
                </a:cxn>
                <a:cxn ang="0">
                  <a:pos x="4371" y="1325"/>
                </a:cxn>
                <a:cxn ang="0">
                  <a:pos x="4508" y="1193"/>
                </a:cxn>
                <a:cxn ang="0">
                  <a:pos x="4610" y="1061"/>
                </a:cxn>
                <a:cxn ang="0">
                  <a:pos x="4670" y="935"/>
                </a:cxn>
                <a:cxn ang="0">
                  <a:pos x="4688" y="869"/>
                </a:cxn>
              </a:cxnLst>
              <a:rect l="0" t="0" r="r" b="b"/>
              <a:pathLst>
                <a:path w="4694" h="2901">
                  <a:moveTo>
                    <a:pt x="4688" y="869"/>
                  </a:moveTo>
                  <a:lnTo>
                    <a:pt x="4694" y="797"/>
                  </a:lnTo>
                  <a:lnTo>
                    <a:pt x="4688" y="731"/>
                  </a:lnTo>
                  <a:lnTo>
                    <a:pt x="4664" y="665"/>
                  </a:lnTo>
                  <a:lnTo>
                    <a:pt x="4634" y="599"/>
                  </a:lnTo>
                  <a:lnTo>
                    <a:pt x="4586" y="540"/>
                  </a:lnTo>
                  <a:lnTo>
                    <a:pt x="4532" y="480"/>
                  </a:lnTo>
                  <a:lnTo>
                    <a:pt x="4466" y="426"/>
                  </a:lnTo>
                  <a:lnTo>
                    <a:pt x="4389" y="366"/>
                  </a:lnTo>
                  <a:lnTo>
                    <a:pt x="4299" y="312"/>
                  </a:lnTo>
                  <a:lnTo>
                    <a:pt x="4197" y="264"/>
                  </a:lnTo>
                  <a:lnTo>
                    <a:pt x="4084" y="216"/>
                  </a:lnTo>
                  <a:lnTo>
                    <a:pt x="3964" y="168"/>
                  </a:lnTo>
                  <a:lnTo>
                    <a:pt x="3833" y="120"/>
                  </a:lnTo>
                  <a:lnTo>
                    <a:pt x="3689" y="78"/>
                  </a:lnTo>
                  <a:lnTo>
                    <a:pt x="3540" y="36"/>
                  </a:lnTo>
                  <a:lnTo>
                    <a:pt x="3378" y="0"/>
                  </a:lnTo>
                  <a:lnTo>
                    <a:pt x="3205" y="0"/>
                  </a:lnTo>
                  <a:lnTo>
                    <a:pt x="3378" y="36"/>
                  </a:lnTo>
                  <a:lnTo>
                    <a:pt x="3540" y="78"/>
                  </a:lnTo>
                  <a:lnTo>
                    <a:pt x="3689" y="120"/>
                  </a:lnTo>
                  <a:lnTo>
                    <a:pt x="3833" y="162"/>
                  </a:lnTo>
                  <a:lnTo>
                    <a:pt x="3964" y="210"/>
                  </a:lnTo>
                  <a:lnTo>
                    <a:pt x="4084" y="258"/>
                  </a:lnTo>
                  <a:lnTo>
                    <a:pt x="4191" y="312"/>
                  </a:lnTo>
                  <a:lnTo>
                    <a:pt x="4287" y="366"/>
                  </a:lnTo>
                  <a:lnTo>
                    <a:pt x="4371" y="420"/>
                  </a:lnTo>
                  <a:lnTo>
                    <a:pt x="4443" y="480"/>
                  </a:lnTo>
                  <a:lnTo>
                    <a:pt x="4502" y="540"/>
                  </a:lnTo>
                  <a:lnTo>
                    <a:pt x="4550" y="605"/>
                  </a:lnTo>
                  <a:lnTo>
                    <a:pt x="4586" y="671"/>
                  </a:lnTo>
                  <a:lnTo>
                    <a:pt x="4610" y="737"/>
                  </a:lnTo>
                  <a:lnTo>
                    <a:pt x="4616" y="803"/>
                  </a:lnTo>
                  <a:lnTo>
                    <a:pt x="4610" y="875"/>
                  </a:lnTo>
                  <a:lnTo>
                    <a:pt x="4592" y="935"/>
                  </a:lnTo>
                  <a:lnTo>
                    <a:pt x="4568" y="1001"/>
                  </a:lnTo>
                  <a:lnTo>
                    <a:pt x="4532" y="1067"/>
                  </a:lnTo>
                  <a:lnTo>
                    <a:pt x="4490" y="1127"/>
                  </a:lnTo>
                  <a:lnTo>
                    <a:pt x="4437" y="1193"/>
                  </a:lnTo>
                  <a:lnTo>
                    <a:pt x="4371" y="1259"/>
                  </a:lnTo>
                  <a:lnTo>
                    <a:pt x="4299" y="1325"/>
                  </a:lnTo>
                  <a:lnTo>
                    <a:pt x="4215" y="1385"/>
                  </a:lnTo>
                  <a:lnTo>
                    <a:pt x="4126" y="1451"/>
                  </a:lnTo>
                  <a:lnTo>
                    <a:pt x="4024" y="1517"/>
                  </a:lnTo>
                  <a:lnTo>
                    <a:pt x="3916" y="1583"/>
                  </a:lnTo>
                  <a:lnTo>
                    <a:pt x="3803" y="1648"/>
                  </a:lnTo>
                  <a:lnTo>
                    <a:pt x="3677" y="1714"/>
                  </a:lnTo>
                  <a:lnTo>
                    <a:pt x="3546" y="1774"/>
                  </a:lnTo>
                  <a:lnTo>
                    <a:pt x="3408" y="1840"/>
                  </a:lnTo>
                  <a:lnTo>
                    <a:pt x="3259" y="1906"/>
                  </a:lnTo>
                  <a:lnTo>
                    <a:pt x="3103" y="1972"/>
                  </a:lnTo>
                  <a:lnTo>
                    <a:pt x="2942" y="2032"/>
                  </a:lnTo>
                  <a:lnTo>
                    <a:pt x="2768" y="2098"/>
                  </a:lnTo>
                  <a:lnTo>
                    <a:pt x="2595" y="2164"/>
                  </a:lnTo>
                  <a:lnTo>
                    <a:pt x="2410" y="2224"/>
                  </a:lnTo>
                  <a:lnTo>
                    <a:pt x="2224" y="2284"/>
                  </a:lnTo>
                  <a:lnTo>
                    <a:pt x="2027" y="2350"/>
                  </a:lnTo>
                  <a:lnTo>
                    <a:pt x="1824" y="2410"/>
                  </a:lnTo>
                  <a:lnTo>
                    <a:pt x="1614" y="2470"/>
                  </a:lnTo>
                  <a:lnTo>
                    <a:pt x="1399" y="2530"/>
                  </a:lnTo>
                  <a:lnTo>
                    <a:pt x="957" y="2644"/>
                  </a:lnTo>
                  <a:lnTo>
                    <a:pt x="484" y="2757"/>
                  </a:lnTo>
                  <a:lnTo>
                    <a:pt x="0" y="2865"/>
                  </a:lnTo>
                  <a:lnTo>
                    <a:pt x="0" y="2901"/>
                  </a:lnTo>
                  <a:lnTo>
                    <a:pt x="496" y="2787"/>
                  </a:lnTo>
                  <a:lnTo>
                    <a:pt x="969" y="2674"/>
                  </a:lnTo>
                  <a:lnTo>
                    <a:pt x="1423" y="2554"/>
                  </a:lnTo>
                  <a:lnTo>
                    <a:pt x="1638" y="2494"/>
                  </a:lnTo>
                  <a:lnTo>
                    <a:pt x="1854" y="2434"/>
                  </a:lnTo>
                  <a:lnTo>
                    <a:pt x="2057" y="2374"/>
                  </a:lnTo>
                  <a:lnTo>
                    <a:pt x="2254" y="2308"/>
                  </a:lnTo>
                  <a:lnTo>
                    <a:pt x="2451" y="2248"/>
                  </a:lnTo>
                  <a:lnTo>
                    <a:pt x="2637" y="2182"/>
                  </a:lnTo>
                  <a:lnTo>
                    <a:pt x="2816" y="2116"/>
                  </a:lnTo>
                  <a:lnTo>
                    <a:pt x="2990" y="2050"/>
                  </a:lnTo>
                  <a:lnTo>
                    <a:pt x="3151" y="1984"/>
                  </a:lnTo>
                  <a:lnTo>
                    <a:pt x="3312" y="1924"/>
                  </a:lnTo>
                  <a:lnTo>
                    <a:pt x="3462" y="1858"/>
                  </a:lnTo>
                  <a:lnTo>
                    <a:pt x="3605" y="1792"/>
                  </a:lnTo>
                  <a:lnTo>
                    <a:pt x="3737" y="1720"/>
                  </a:lnTo>
                  <a:lnTo>
                    <a:pt x="3863" y="1654"/>
                  </a:lnTo>
                  <a:lnTo>
                    <a:pt x="3982" y="1589"/>
                  </a:lnTo>
                  <a:lnTo>
                    <a:pt x="4090" y="1523"/>
                  </a:lnTo>
                  <a:lnTo>
                    <a:pt x="4191" y="1457"/>
                  </a:lnTo>
                  <a:lnTo>
                    <a:pt x="4287" y="1391"/>
                  </a:lnTo>
                  <a:lnTo>
                    <a:pt x="4371" y="1325"/>
                  </a:lnTo>
                  <a:lnTo>
                    <a:pt x="4443" y="1259"/>
                  </a:lnTo>
                  <a:lnTo>
                    <a:pt x="4508" y="1193"/>
                  </a:lnTo>
                  <a:lnTo>
                    <a:pt x="4562" y="1127"/>
                  </a:lnTo>
                  <a:lnTo>
                    <a:pt x="4610" y="1061"/>
                  </a:lnTo>
                  <a:lnTo>
                    <a:pt x="4646" y="995"/>
                  </a:lnTo>
                  <a:lnTo>
                    <a:pt x="4670" y="935"/>
                  </a:lnTo>
                  <a:lnTo>
                    <a:pt x="4688" y="869"/>
                  </a:lnTo>
                  <a:lnTo>
                    <a:pt x="4688" y="86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0"/>
              <a:ext cx="3773" cy="2356"/>
            </a:xfrm>
            <a:custGeom>
              <a:avLst/>
              <a:gdLst/>
              <a:ahLst/>
              <a:cxnLst>
                <a:cxn ang="0">
                  <a:pos x="3761" y="719"/>
                </a:cxn>
                <a:cxn ang="0">
                  <a:pos x="3731" y="599"/>
                </a:cxn>
                <a:cxn ang="0">
                  <a:pos x="3653" y="486"/>
                </a:cxn>
                <a:cxn ang="0">
                  <a:pos x="3522" y="378"/>
                </a:cxn>
                <a:cxn ang="0">
                  <a:pos x="3348" y="282"/>
                </a:cxn>
                <a:cxn ang="0">
                  <a:pos x="3127" y="192"/>
                </a:cxn>
                <a:cxn ang="0">
                  <a:pos x="2864" y="108"/>
                </a:cxn>
                <a:cxn ang="0">
                  <a:pos x="2559" y="36"/>
                </a:cxn>
                <a:cxn ang="0">
                  <a:pos x="2230" y="0"/>
                </a:cxn>
                <a:cxn ang="0">
                  <a:pos x="2577" y="72"/>
                </a:cxn>
                <a:cxn ang="0">
                  <a:pos x="2876" y="150"/>
                </a:cxn>
                <a:cxn ang="0">
                  <a:pos x="3139" y="234"/>
                </a:cxn>
                <a:cxn ang="0">
                  <a:pos x="3348" y="330"/>
                </a:cxn>
                <a:cxn ang="0">
                  <a:pos x="3516" y="432"/>
                </a:cxn>
                <a:cxn ang="0">
                  <a:pos x="3623" y="545"/>
                </a:cxn>
                <a:cxn ang="0">
                  <a:pos x="3683" y="665"/>
                </a:cxn>
                <a:cxn ang="0">
                  <a:pos x="3689" y="791"/>
                </a:cxn>
                <a:cxn ang="0">
                  <a:pos x="3653" y="887"/>
                </a:cxn>
                <a:cxn ang="0">
                  <a:pos x="3593" y="989"/>
                </a:cxn>
                <a:cxn ang="0">
                  <a:pos x="3498" y="1091"/>
                </a:cxn>
                <a:cxn ang="0">
                  <a:pos x="3372" y="1187"/>
                </a:cxn>
                <a:cxn ang="0">
                  <a:pos x="3223" y="1289"/>
                </a:cxn>
                <a:cxn ang="0">
                  <a:pos x="3043" y="1391"/>
                </a:cxn>
                <a:cxn ang="0">
                  <a:pos x="2834" y="1493"/>
                </a:cxn>
                <a:cxn ang="0">
                  <a:pos x="2607" y="1589"/>
                </a:cxn>
                <a:cxn ang="0">
                  <a:pos x="2075" y="1786"/>
                </a:cxn>
                <a:cxn ang="0">
                  <a:pos x="1459" y="1972"/>
                </a:cxn>
                <a:cxn ang="0">
                  <a:pos x="765" y="2158"/>
                </a:cxn>
                <a:cxn ang="0">
                  <a:pos x="0" y="2326"/>
                </a:cxn>
                <a:cxn ang="0">
                  <a:pos x="401" y="2272"/>
                </a:cxn>
                <a:cxn ang="0">
                  <a:pos x="1142" y="2092"/>
                </a:cxn>
                <a:cxn ang="0">
                  <a:pos x="1812" y="1900"/>
                </a:cxn>
                <a:cxn ang="0">
                  <a:pos x="2392" y="1702"/>
                </a:cxn>
                <a:cxn ang="0">
                  <a:pos x="2649" y="1607"/>
                </a:cxn>
                <a:cxn ang="0">
                  <a:pos x="2882" y="1505"/>
                </a:cxn>
                <a:cxn ang="0">
                  <a:pos x="3091" y="1403"/>
                </a:cxn>
                <a:cxn ang="0">
                  <a:pos x="3277" y="1301"/>
                </a:cxn>
                <a:cxn ang="0">
                  <a:pos x="3432" y="1193"/>
                </a:cxn>
                <a:cxn ang="0">
                  <a:pos x="3558" y="1091"/>
                </a:cxn>
                <a:cxn ang="0">
                  <a:pos x="3653" y="989"/>
                </a:cxn>
                <a:cxn ang="0">
                  <a:pos x="3719" y="887"/>
                </a:cxn>
                <a:cxn ang="0">
                  <a:pos x="3755" y="785"/>
                </a:cxn>
              </a:cxnLst>
              <a:rect l="0" t="0" r="r" b="b"/>
              <a:pathLst>
                <a:path w="3761" h="2356">
                  <a:moveTo>
                    <a:pt x="3755" y="785"/>
                  </a:moveTo>
                  <a:lnTo>
                    <a:pt x="3761" y="719"/>
                  </a:lnTo>
                  <a:lnTo>
                    <a:pt x="3755" y="659"/>
                  </a:lnTo>
                  <a:lnTo>
                    <a:pt x="3731" y="599"/>
                  </a:lnTo>
                  <a:lnTo>
                    <a:pt x="3701" y="545"/>
                  </a:lnTo>
                  <a:lnTo>
                    <a:pt x="3653" y="486"/>
                  </a:lnTo>
                  <a:lnTo>
                    <a:pt x="3593" y="432"/>
                  </a:lnTo>
                  <a:lnTo>
                    <a:pt x="3522" y="378"/>
                  </a:lnTo>
                  <a:lnTo>
                    <a:pt x="3444" y="330"/>
                  </a:lnTo>
                  <a:lnTo>
                    <a:pt x="3348" y="282"/>
                  </a:lnTo>
                  <a:lnTo>
                    <a:pt x="3241" y="234"/>
                  </a:lnTo>
                  <a:lnTo>
                    <a:pt x="3127" y="192"/>
                  </a:lnTo>
                  <a:lnTo>
                    <a:pt x="3002" y="150"/>
                  </a:lnTo>
                  <a:lnTo>
                    <a:pt x="2864" y="108"/>
                  </a:lnTo>
                  <a:lnTo>
                    <a:pt x="2715" y="72"/>
                  </a:lnTo>
                  <a:lnTo>
                    <a:pt x="2559" y="36"/>
                  </a:lnTo>
                  <a:lnTo>
                    <a:pt x="2392" y="0"/>
                  </a:lnTo>
                  <a:lnTo>
                    <a:pt x="2230" y="0"/>
                  </a:lnTo>
                  <a:lnTo>
                    <a:pt x="2410" y="36"/>
                  </a:lnTo>
                  <a:lnTo>
                    <a:pt x="2577" y="72"/>
                  </a:lnTo>
                  <a:lnTo>
                    <a:pt x="2732" y="108"/>
                  </a:lnTo>
                  <a:lnTo>
                    <a:pt x="2876" y="150"/>
                  </a:lnTo>
                  <a:lnTo>
                    <a:pt x="3014" y="192"/>
                  </a:lnTo>
                  <a:lnTo>
                    <a:pt x="3139" y="234"/>
                  </a:lnTo>
                  <a:lnTo>
                    <a:pt x="3253" y="282"/>
                  </a:lnTo>
                  <a:lnTo>
                    <a:pt x="3348" y="330"/>
                  </a:lnTo>
                  <a:lnTo>
                    <a:pt x="3438" y="384"/>
                  </a:lnTo>
                  <a:lnTo>
                    <a:pt x="3516" y="432"/>
                  </a:lnTo>
                  <a:lnTo>
                    <a:pt x="3576" y="492"/>
                  </a:lnTo>
                  <a:lnTo>
                    <a:pt x="3623" y="545"/>
                  </a:lnTo>
                  <a:lnTo>
                    <a:pt x="3665" y="605"/>
                  </a:lnTo>
                  <a:lnTo>
                    <a:pt x="3683" y="665"/>
                  </a:lnTo>
                  <a:lnTo>
                    <a:pt x="3695" y="725"/>
                  </a:lnTo>
                  <a:lnTo>
                    <a:pt x="3689" y="791"/>
                  </a:lnTo>
                  <a:lnTo>
                    <a:pt x="3677" y="839"/>
                  </a:lnTo>
                  <a:lnTo>
                    <a:pt x="3653" y="887"/>
                  </a:lnTo>
                  <a:lnTo>
                    <a:pt x="3629" y="941"/>
                  </a:lnTo>
                  <a:lnTo>
                    <a:pt x="3593" y="989"/>
                  </a:lnTo>
                  <a:lnTo>
                    <a:pt x="3546" y="1037"/>
                  </a:lnTo>
                  <a:lnTo>
                    <a:pt x="3498" y="1091"/>
                  </a:lnTo>
                  <a:lnTo>
                    <a:pt x="3438" y="1139"/>
                  </a:lnTo>
                  <a:lnTo>
                    <a:pt x="3372" y="1187"/>
                  </a:lnTo>
                  <a:lnTo>
                    <a:pt x="3301" y="1241"/>
                  </a:lnTo>
                  <a:lnTo>
                    <a:pt x="3223" y="1289"/>
                  </a:lnTo>
                  <a:lnTo>
                    <a:pt x="3133" y="1343"/>
                  </a:lnTo>
                  <a:lnTo>
                    <a:pt x="3043" y="1391"/>
                  </a:lnTo>
                  <a:lnTo>
                    <a:pt x="2942" y="1439"/>
                  </a:lnTo>
                  <a:lnTo>
                    <a:pt x="2834" y="1493"/>
                  </a:lnTo>
                  <a:lnTo>
                    <a:pt x="2727" y="1541"/>
                  </a:lnTo>
                  <a:lnTo>
                    <a:pt x="2607" y="1589"/>
                  </a:lnTo>
                  <a:lnTo>
                    <a:pt x="2356" y="1690"/>
                  </a:lnTo>
                  <a:lnTo>
                    <a:pt x="2075" y="1786"/>
                  </a:lnTo>
                  <a:lnTo>
                    <a:pt x="1782" y="1882"/>
                  </a:lnTo>
                  <a:lnTo>
                    <a:pt x="1459" y="1972"/>
                  </a:lnTo>
                  <a:lnTo>
                    <a:pt x="1124" y="2068"/>
                  </a:lnTo>
                  <a:lnTo>
                    <a:pt x="765" y="2158"/>
                  </a:lnTo>
                  <a:lnTo>
                    <a:pt x="389" y="2242"/>
                  </a:lnTo>
                  <a:lnTo>
                    <a:pt x="0" y="2326"/>
                  </a:lnTo>
                  <a:lnTo>
                    <a:pt x="0" y="2356"/>
                  </a:lnTo>
                  <a:lnTo>
                    <a:pt x="401" y="2272"/>
                  </a:lnTo>
                  <a:lnTo>
                    <a:pt x="777" y="2182"/>
                  </a:lnTo>
                  <a:lnTo>
                    <a:pt x="1142" y="2092"/>
                  </a:lnTo>
                  <a:lnTo>
                    <a:pt x="1483" y="1996"/>
                  </a:lnTo>
                  <a:lnTo>
                    <a:pt x="1812" y="1900"/>
                  </a:lnTo>
                  <a:lnTo>
                    <a:pt x="2111" y="1804"/>
                  </a:lnTo>
                  <a:lnTo>
                    <a:pt x="2392" y="1702"/>
                  </a:lnTo>
                  <a:lnTo>
                    <a:pt x="2523" y="1654"/>
                  </a:lnTo>
                  <a:lnTo>
                    <a:pt x="2649" y="1607"/>
                  </a:lnTo>
                  <a:lnTo>
                    <a:pt x="2768" y="1553"/>
                  </a:lnTo>
                  <a:lnTo>
                    <a:pt x="2882" y="1505"/>
                  </a:lnTo>
                  <a:lnTo>
                    <a:pt x="2990" y="1451"/>
                  </a:lnTo>
                  <a:lnTo>
                    <a:pt x="3091" y="1403"/>
                  </a:lnTo>
                  <a:lnTo>
                    <a:pt x="3187" y="1349"/>
                  </a:lnTo>
                  <a:lnTo>
                    <a:pt x="3277" y="1301"/>
                  </a:lnTo>
                  <a:lnTo>
                    <a:pt x="3354" y="1247"/>
                  </a:lnTo>
                  <a:lnTo>
                    <a:pt x="3432" y="1193"/>
                  </a:lnTo>
                  <a:lnTo>
                    <a:pt x="3498" y="1145"/>
                  </a:lnTo>
                  <a:lnTo>
                    <a:pt x="3558" y="1091"/>
                  </a:lnTo>
                  <a:lnTo>
                    <a:pt x="3611" y="1043"/>
                  </a:lnTo>
                  <a:lnTo>
                    <a:pt x="3653" y="989"/>
                  </a:lnTo>
                  <a:lnTo>
                    <a:pt x="3689" y="941"/>
                  </a:lnTo>
                  <a:lnTo>
                    <a:pt x="3719" y="887"/>
                  </a:lnTo>
                  <a:lnTo>
                    <a:pt x="3743" y="833"/>
                  </a:lnTo>
                  <a:lnTo>
                    <a:pt x="3755" y="785"/>
                  </a:lnTo>
                  <a:lnTo>
                    <a:pt x="3755" y="78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0" y="0"/>
              <a:ext cx="2933" cy="1846"/>
            </a:xfrm>
            <a:custGeom>
              <a:avLst/>
              <a:gdLst/>
              <a:ahLst/>
              <a:cxnLst>
                <a:cxn ang="0">
                  <a:pos x="2924" y="647"/>
                </a:cxn>
                <a:cxn ang="0">
                  <a:pos x="2876" y="528"/>
                </a:cxn>
                <a:cxn ang="0">
                  <a:pos x="2750" y="414"/>
                </a:cxn>
                <a:cxn ang="0">
                  <a:pos x="2559" y="318"/>
                </a:cxn>
                <a:cxn ang="0">
                  <a:pos x="2302" y="228"/>
                </a:cxn>
                <a:cxn ang="0">
                  <a:pos x="1985" y="150"/>
                </a:cxn>
                <a:cxn ang="0">
                  <a:pos x="1608" y="78"/>
                </a:cxn>
                <a:cxn ang="0">
                  <a:pos x="1178" y="24"/>
                </a:cxn>
                <a:cxn ang="0">
                  <a:pos x="694" y="0"/>
                </a:cxn>
                <a:cxn ang="0">
                  <a:pos x="1190" y="48"/>
                </a:cxn>
                <a:cxn ang="0">
                  <a:pos x="1626" y="108"/>
                </a:cxn>
                <a:cxn ang="0">
                  <a:pos x="2009" y="180"/>
                </a:cxn>
                <a:cxn ang="0">
                  <a:pos x="2326" y="264"/>
                </a:cxn>
                <a:cxn ang="0">
                  <a:pos x="2571" y="360"/>
                </a:cxn>
                <a:cxn ang="0">
                  <a:pos x="2750" y="468"/>
                </a:cxn>
                <a:cxn ang="0">
                  <a:pos x="2846" y="587"/>
                </a:cxn>
                <a:cxn ang="0">
                  <a:pos x="2864" y="713"/>
                </a:cxn>
                <a:cxn ang="0">
                  <a:pos x="2840" y="785"/>
                </a:cxn>
                <a:cxn ang="0">
                  <a:pos x="2792" y="857"/>
                </a:cxn>
                <a:cxn ang="0">
                  <a:pos x="2625" y="1001"/>
                </a:cxn>
                <a:cxn ang="0">
                  <a:pos x="2368" y="1145"/>
                </a:cxn>
                <a:cxn ang="0">
                  <a:pos x="2033" y="1289"/>
                </a:cxn>
                <a:cxn ang="0">
                  <a:pos x="1626" y="1433"/>
                </a:cxn>
                <a:cxn ang="0">
                  <a:pos x="1142" y="1571"/>
                </a:cxn>
                <a:cxn ang="0">
                  <a:pos x="604" y="1702"/>
                </a:cxn>
                <a:cxn ang="0">
                  <a:pos x="0" y="1828"/>
                </a:cxn>
                <a:cxn ang="0">
                  <a:pos x="311" y="1780"/>
                </a:cxn>
                <a:cxn ang="0">
                  <a:pos x="897" y="1648"/>
                </a:cxn>
                <a:cxn ang="0">
                  <a:pos x="1417" y="1511"/>
                </a:cxn>
                <a:cxn ang="0">
                  <a:pos x="1871" y="1367"/>
                </a:cxn>
                <a:cxn ang="0">
                  <a:pos x="2254" y="1223"/>
                </a:cxn>
                <a:cxn ang="0">
                  <a:pos x="2559" y="1079"/>
                </a:cxn>
                <a:cxn ang="0">
                  <a:pos x="2774" y="929"/>
                </a:cxn>
                <a:cxn ang="0">
                  <a:pos x="2876" y="815"/>
                </a:cxn>
                <a:cxn ang="0">
                  <a:pos x="2912" y="743"/>
                </a:cxn>
                <a:cxn ang="0">
                  <a:pos x="2924" y="707"/>
                </a:cxn>
              </a:cxnLst>
              <a:rect l="0" t="0" r="r" b="b"/>
              <a:pathLst>
                <a:path w="2924" h="1846">
                  <a:moveTo>
                    <a:pt x="2924" y="707"/>
                  </a:moveTo>
                  <a:lnTo>
                    <a:pt x="2924" y="647"/>
                  </a:lnTo>
                  <a:lnTo>
                    <a:pt x="2912" y="581"/>
                  </a:lnTo>
                  <a:lnTo>
                    <a:pt x="2876" y="528"/>
                  </a:lnTo>
                  <a:lnTo>
                    <a:pt x="2822" y="468"/>
                  </a:lnTo>
                  <a:lnTo>
                    <a:pt x="2750" y="414"/>
                  </a:lnTo>
                  <a:lnTo>
                    <a:pt x="2667" y="366"/>
                  </a:lnTo>
                  <a:lnTo>
                    <a:pt x="2559" y="318"/>
                  </a:lnTo>
                  <a:lnTo>
                    <a:pt x="2440" y="270"/>
                  </a:lnTo>
                  <a:lnTo>
                    <a:pt x="2302" y="228"/>
                  </a:lnTo>
                  <a:lnTo>
                    <a:pt x="2153" y="186"/>
                  </a:lnTo>
                  <a:lnTo>
                    <a:pt x="1985" y="150"/>
                  </a:lnTo>
                  <a:lnTo>
                    <a:pt x="1806" y="114"/>
                  </a:lnTo>
                  <a:lnTo>
                    <a:pt x="1608" y="78"/>
                  </a:lnTo>
                  <a:lnTo>
                    <a:pt x="1399" y="54"/>
                  </a:lnTo>
                  <a:lnTo>
                    <a:pt x="1178" y="24"/>
                  </a:lnTo>
                  <a:lnTo>
                    <a:pt x="945" y="0"/>
                  </a:lnTo>
                  <a:lnTo>
                    <a:pt x="694" y="0"/>
                  </a:lnTo>
                  <a:lnTo>
                    <a:pt x="945" y="24"/>
                  </a:lnTo>
                  <a:lnTo>
                    <a:pt x="1190" y="48"/>
                  </a:lnTo>
                  <a:lnTo>
                    <a:pt x="1417" y="78"/>
                  </a:lnTo>
                  <a:lnTo>
                    <a:pt x="1626" y="108"/>
                  </a:lnTo>
                  <a:lnTo>
                    <a:pt x="1824" y="144"/>
                  </a:lnTo>
                  <a:lnTo>
                    <a:pt x="2009" y="180"/>
                  </a:lnTo>
                  <a:lnTo>
                    <a:pt x="2176" y="222"/>
                  </a:lnTo>
                  <a:lnTo>
                    <a:pt x="2326" y="264"/>
                  </a:lnTo>
                  <a:lnTo>
                    <a:pt x="2457" y="312"/>
                  </a:lnTo>
                  <a:lnTo>
                    <a:pt x="2571" y="360"/>
                  </a:lnTo>
                  <a:lnTo>
                    <a:pt x="2667" y="414"/>
                  </a:lnTo>
                  <a:lnTo>
                    <a:pt x="2750" y="468"/>
                  </a:lnTo>
                  <a:lnTo>
                    <a:pt x="2804" y="528"/>
                  </a:lnTo>
                  <a:lnTo>
                    <a:pt x="2846" y="587"/>
                  </a:lnTo>
                  <a:lnTo>
                    <a:pt x="2864" y="647"/>
                  </a:lnTo>
                  <a:lnTo>
                    <a:pt x="2864" y="713"/>
                  </a:lnTo>
                  <a:lnTo>
                    <a:pt x="2852" y="749"/>
                  </a:lnTo>
                  <a:lnTo>
                    <a:pt x="2840" y="785"/>
                  </a:lnTo>
                  <a:lnTo>
                    <a:pt x="2816" y="821"/>
                  </a:lnTo>
                  <a:lnTo>
                    <a:pt x="2792" y="857"/>
                  </a:lnTo>
                  <a:lnTo>
                    <a:pt x="2721" y="929"/>
                  </a:lnTo>
                  <a:lnTo>
                    <a:pt x="2625" y="1001"/>
                  </a:lnTo>
                  <a:lnTo>
                    <a:pt x="2505" y="1073"/>
                  </a:lnTo>
                  <a:lnTo>
                    <a:pt x="2368" y="1145"/>
                  </a:lnTo>
                  <a:lnTo>
                    <a:pt x="2212" y="1217"/>
                  </a:lnTo>
                  <a:lnTo>
                    <a:pt x="2033" y="1289"/>
                  </a:lnTo>
                  <a:lnTo>
                    <a:pt x="1842" y="1361"/>
                  </a:lnTo>
                  <a:lnTo>
                    <a:pt x="1626" y="1433"/>
                  </a:lnTo>
                  <a:lnTo>
                    <a:pt x="1393" y="1499"/>
                  </a:lnTo>
                  <a:lnTo>
                    <a:pt x="1142" y="1571"/>
                  </a:lnTo>
                  <a:lnTo>
                    <a:pt x="879" y="1636"/>
                  </a:lnTo>
                  <a:lnTo>
                    <a:pt x="604" y="1702"/>
                  </a:lnTo>
                  <a:lnTo>
                    <a:pt x="305" y="1768"/>
                  </a:lnTo>
                  <a:lnTo>
                    <a:pt x="0" y="1828"/>
                  </a:lnTo>
                  <a:lnTo>
                    <a:pt x="0" y="1846"/>
                  </a:lnTo>
                  <a:lnTo>
                    <a:pt x="311" y="1780"/>
                  </a:lnTo>
                  <a:lnTo>
                    <a:pt x="610" y="1714"/>
                  </a:lnTo>
                  <a:lnTo>
                    <a:pt x="897" y="1648"/>
                  </a:lnTo>
                  <a:lnTo>
                    <a:pt x="1166" y="1583"/>
                  </a:lnTo>
                  <a:lnTo>
                    <a:pt x="1417" y="1511"/>
                  </a:lnTo>
                  <a:lnTo>
                    <a:pt x="1656" y="1439"/>
                  </a:lnTo>
                  <a:lnTo>
                    <a:pt x="1871" y="1367"/>
                  </a:lnTo>
                  <a:lnTo>
                    <a:pt x="2075" y="1295"/>
                  </a:lnTo>
                  <a:lnTo>
                    <a:pt x="2254" y="1223"/>
                  </a:lnTo>
                  <a:lnTo>
                    <a:pt x="2416" y="1151"/>
                  </a:lnTo>
                  <a:lnTo>
                    <a:pt x="2559" y="1079"/>
                  </a:lnTo>
                  <a:lnTo>
                    <a:pt x="2679" y="1001"/>
                  </a:lnTo>
                  <a:lnTo>
                    <a:pt x="2774" y="929"/>
                  </a:lnTo>
                  <a:lnTo>
                    <a:pt x="2846" y="857"/>
                  </a:lnTo>
                  <a:lnTo>
                    <a:pt x="2876" y="815"/>
                  </a:lnTo>
                  <a:lnTo>
                    <a:pt x="2900" y="779"/>
                  </a:lnTo>
                  <a:lnTo>
                    <a:pt x="2912" y="743"/>
                  </a:lnTo>
                  <a:lnTo>
                    <a:pt x="2924" y="707"/>
                  </a:lnTo>
                  <a:lnTo>
                    <a:pt x="2924" y="7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114" y="2847"/>
              <a:ext cx="1493" cy="204"/>
            </a:xfrm>
            <a:custGeom>
              <a:avLst/>
              <a:gdLst/>
              <a:ahLst/>
              <a:cxnLst>
                <a:cxn ang="0">
                  <a:pos x="1399" y="204"/>
                </a:cxn>
                <a:cxn ang="0">
                  <a:pos x="0" y="18"/>
                </a:cxn>
                <a:cxn ang="0">
                  <a:pos x="77" y="0"/>
                </a:cxn>
                <a:cxn ang="0">
                  <a:pos x="1488" y="186"/>
                </a:cxn>
                <a:cxn ang="0">
                  <a:pos x="1399" y="204"/>
                </a:cxn>
                <a:cxn ang="0">
                  <a:pos x="1399" y="204"/>
                </a:cxn>
              </a:cxnLst>
              <a:rect l="0" t="0" r="r" b="b"/>
              <a:pathLst>
                <a:path w="1488" h="204">
                  <a:moveTo>
                    <a:pt x="1399" y="204"/>
                  </a:moveTo>
                  <a:lnTo>
                    <a:pt x="0" y="18"/>
                  </a:lnTo>
                  <a:lnTo>
                    <a:pt x="77" y="0"/>
                  </a:lnTo>
                  <a:lnTo>
                    <a:pt x="1488" y="186"/>
                  </a:lnTo>
                  <a:lnTo>
                    <a:pt x="1399" y="204"/>
                  </a:lnTo>
                  <a:lnTo>
                    <a:pt x="1399" y="20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7" name="Group 15"/>
            <p:cNvGrpSpPr>
              <a:grpSpLocks/>
            </p:cNvGrpSpPr>
            <p:nvPr/>
          </p:nvGrpSpPr>
          <p:grpSpPr bwMode="auto">
            <a:xfrm>
              <a:off x="192" y="2284"/>
              <a:ext cx="1254" cy="923"/>
              <a:chOff x="192" y="2284"/>
              <a:chExt cx="1254" cy="923"/>
            </a:xfrm>
          </p:grpSpPr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408" y="3009"/>
                <a:ext cx="47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6"/>
                  </a:cxn>
                </a:cxnLst>
                <a:rect l="0" t="0" r="r" b="b"/>
                <a:pathLst>
                  <a:path w="47" h="6">
                    <a:moveTo>
                      <a:pt x="47" y="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1414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912" y="2284"/>
                <a:ext cx="324" cy="16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" y="24"/>
                  </a:cxn>
                  <a:cxn ang="0">
                    <a:pos x="12" y="18"/>
                  </a:cxn>
                  <a:cxn ang="0">
                    <a:pos x="48" y="6"/>
                  </a:cxn>
                  <a:cxn ang="0">
                    <a:pos x="101" y="0"/>
                  </a:cxn>
                  <a:cxn ang="0">
                    <a:pos x="137" y="6"/>
                  </a:cxn>
                  <a:cxn ang="0">
                    <a:pos x="173" y="18"/>
                  </a:cxn>
                  <a:cxn ang="0">
                    <a:pos x="239" y="54"/>
                  </a:cxn>
                  <a:cxn ang="0">
                    <a:pos x="287" y="90"/>
                  </a:cxn>
                  <a:cxn ang="0">
                    <a:pos x="317" y="114"/>
                  </a:cxn>
                  <a:cxn ang="0">
                    <a:pos x="323" y="126"/>
                  </a:cxn>
                  <a:cxn ang="0">
                    <a:pos x="323" y="126"/>
                  </a:cxn>
                  <a:cxn ang="0">
                    <a:pos x="221" y="162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23" h="162">
                    <a:moveTo>
                      <a:pt x="0" y="24"/>
                    </a:moveTo>
                    <a:lnTo>
                      <a:pt x="6" y="24"/>
                    </a:lnTo>
                    <a:lnTo>
                      <a:pt x="12" y="18"/>
                    </a:lnTo>
                    <a:lnTo>
                      <a:pt x="48" y="6"/>
                    </a:lnTo>
                    <a:lnTo>
                      <a:pt x="101" y="0"/>
                    </a:lnTo>
                    <a:lnTo>
                      <a:pt x="137" y="6"/>
                    </a:lnTo>
                    <a:lnTo>
                      <a:pt x="173" y="18"/>
                    </a:lnTo>
                    <a:lnTo>
                      <a:pt x="239" y="54"/>
                    </a:lnTo>
                    <a:lnTo>
                      <a:pt x="287" y="90"/>
                    </a:lnTo>
                    <a:lnTo>
                      <a:pt x="317" y="114"/>
                    </a:lnTo>
                    <a:lnTo>
                      <a:pt x="323" y="126"/>
                    </a:lnTo>
                    <a:lnTo>
                      <a:pt x="323" y="126"/>
                    </a:lnTo>
                    <a:lnTo>
                      <a:pt x="221" y="162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" name="Freeform 18"/>
              <p:cNvSpPr>
                <a:spLocks noEditPoints="1"/>
              </p:cNvSpPr>
              <p:nvPr/>
            </p:nvSpPr>
            <p:spPr bwMode="hidden">
              <a:xfrm>
                <a:off x="192" y="2284"/>
                <a:ext cx="1254" cy="923"/>
              </a:xfrm>
              <a:custGeom>
                <a:avLst/>
                <a:gdLst/>
                <a:ahLst/>
                <a:cxnLst>
                  <a:cxn ang="0">
                    <a:pos x="1166" y="641"/>
                  </a:cxn>
                  <a:cxn ang="0">
                    <a:pos x="1166" y="473"/>
                  </a:cxn>
                  <a:cxn ang="0">
                    <a:pos x="1136" y="384"/>
                  </a:cxn>
                  <a:cxn ang="0">
                    <a:pos x="1112" y="288"/>
                  </a:cxn>
                  <a:cxn ang="0">
                    <a:pos x="1053" y="174"/>
                  </a:cxn>
                  <a:cxn ang="0">
                    <a:pos x="981" y="96"/>
                  </a:cxn>
                  <a:cxn ang="0">
                    <a:pos x="963" y="72"/>
                  </a:cxn>
                  <a:cxn ang="0">
                    <a:pos x="891" y="18"/>
                  </a:cxn>
                  <a:cxn ang="0">
                    <a:pos x="819" y="6"/>
                  </a:cxn>
                  <a:cxn ang="0">
                    <a:pos x="712" y="24"/>
                  </a:cxn>
                  <a:cxn ang="0">
                    <a:pos x="664" y="42"/>
                  </a:cxn>
                  <a:cxn ang="0">
                    <a:pos x="568" y="120"/>
                  </a:cxn>
                  <a:cxn ang="0">
                    <a:pos x="532" y="228"/>
                  </a:cxn>
                  <a:cxn ang="0">
                    <a:pos x="509" y="348"/>
                  </a:cxn>
                  <a:cxn ang="0">
                    <a:pos x="431" y="479"/>
                  </a:cxn>
                  <a:cxn ang="0">
                    <a:pos x="413" y="539"/>
                  </a:cxn>
                  <a:cxn ang="0">
                    <a:pos x="353" y="599"/>
                  </a:cxn>
                  <a:cxn ang="0">
                    <a:pos x="305" y="629"/>
                  </a:cxn>
                  <a:cxn ang="0">
                    <a:pos x="293" y="635"/>
                  </a:cxn>
                  <a:cxn ang="0">
                    <a:pos x="257" y="677"/>
                  </a:cxn>
                  <a:cxn ang="0">
                    <a:pos x="150" y="797"/>
                  </a:cxn>
                  <a:cxn ang="0">
                    <a:pos x="54" y="839"/>
                  </a:cxn>
                  <a:cxn ang="0">
                    <a:pos x="156" y="905"/>
                  </a:cxn>
                  <a:cxn ang="0">
                    <a:pos x="240" y="869"/>
                  </a:cxn>
                  <a:cxn ang="0">
                    <a:pos x="640" y="827"/>
                  </a:cxn>
                  <a:cxn ang="0">
                    <a:pos x="700" y="725"/>
                  </a:cxn>
                  <a:cxn ang="0">
                    <a:pos x="694" y="611"/>
                  </a:cxn>
                  <a:cxn ang="0">
                    <a:pos x="778" y="551"/>
                  </a:cxn>
                  <a:cxn ang="0">
                    <a:pos x="879" y="449"/>
                  </a:cxn>
                  <a:cxn ang="0">
                    <a:pos x="909" y="414"/>
                  </a:cxn>
                  <a:cxn ang="0">
                    <a:pos x="975" y="318"/>
                  </a:cxn>
                  <a:cxn ang="0">
                    <a:pos x="1023" y="336"/>
                  </a:cxn>
                  <a:cxn ang="0">
                    <a:pos x="1118" y="617"/>
                  </a:cxn>
                  <a:cxn ang="0">
                    <a:pos x="1112" y="689"/>
                  </a:cxn>
                  <a:cxn ang="0">
                    <a:pos x="1148" y="749"/>
                  </a:cxn>
                  <a:cxn ang="0">
                    <a:pos x="1202" y="713"/>
                  </a:cxn>
                  <a:cxn ang="0">
                    <a:pos x="1238" y="749"/>
                  </a:cxn>
                  <a:cxn ang="0">
                    <a:pos x="1250" y="743"/>
                  </a:cxn>
                  <a:cxn ang="0">
                    <a:pos x="694" y="264"/>
                  </a:cxn>
                  <a:cxn ang="0">
                    <a:pos x="784" y="372"/>
                  </a:cxn>
                  <a:cxn ang="0">
                    <a:pos x="766" y="443"/>
                  </a:cxn>
                  <a:cxn ang="0">
                    <a:pos x="706" y="515"/>
                  </a:cxn>
                  <a:cxn ang="0">
                    <a:pos x="658" y="569"/>
                  </a:cxn>
                  <a:cxn ang="0">
                    <a:pos x="616" y="593"/>
                  </a:cxn>
                  <a:cxn ang="0">
                    <a:pos x="574" y="617"/>
                  </a:cxn>
                  <a:cxn ang="0">
                    <a:pos x="562" y="707"/>
                  </a:cxn>
                  <a:cxn ang="0">
                    <a:pos x="353" y="755"/>
                  </a:cxn>
                  <a:cxn ang="0">
                    <a:pos x="389" y="641"/>
                  </a:cxn>
                  <a:cxn ang="0">
                    <a:pos x="425" y="647"/>
                  </a:cxn>
                  <a:cxn ang="0">
                    <a:pos x="443" y="617"/>
                  </a:cxn>
                  <a:cxn ang="0">
                    <a:pos x="568" y="515"/>
                  </a:cxn>
                  <a:cxn ang="0">
                    <a:pos x="616" y="473"/>
                  </a:cxn>
                  <a:cxn ang="0">
                    <a:pos x="640" y="396"/>
                  </a:cxn>
                  <a:cxn ang="0">
                    <a:pos x="640" y="378"/>
                  </a:cxn>
                  <a:cxn ang="0">
                    <a:pos x="664" y="270"/>
                  </a:cxn>
                  <a:cxn ang="0">
                    <a:pos x="682" y="192"/>
                  </a:cxn>
                  <a:cxn ang="0">
                    <a:pos x="694" y="264"/>
                  </a:cxn>
                  <a:cxn ang="0">
                    <a:pos x="532" y="455"/>
                  </a:cxn>
                  <a:cxn ang="0">
                    <a:pos x="634" y="803"/>
                  </a:cxn>
                </a:cxnLst>
                <a:rect l="0" t="0" r="r" b="b"/>
                <a:pathLst>
                  <a:path w="1250" h="923">
                    <a:moveTo>
                      <a:pt x="1244" y="713"/>
                    </a:moveTo>
                    <a:lnTo>
                      <a:pt x="1214" y="683"/>
                    </a:lnTo>
                    <a:lnTo>
                      <a:pt x="1166" y="653"/>
                    </a:lnTo>
                    <a:lnTo>
                      <a:pt x="1166" y="653"/>
                    </a:lnTo>
                    <a:lnTo>
                      <a:pt x="1166" y="641"/>
                    </a:lnTo>
                    <a:lnTo>
                      <a:pt x="1172" y="617"/>
                    </a:lnTo>
                    <a:lnTo>
                      <a:pt x="1172" y="581"/>
                    </a:lnTo>
                    <a:lnTo>
                      <a:pt x="1172" y="545"/>
                    </a:lnTo>
                    <a:lnTo>
                      <a:pt x="1172" y="509"/>
                    </a:lnTo>
                    <a:lnTo>
                      <a:pt x="1166" y="473"/>
                    </a:lnTo>
                    <a:lnTo>
                      <a:pt x="1154" y="443"/>
                    </a:lnTo>
                    <a:lnTo>
                      <a:pt x="1148" y="431"/>
                    </a:lnTo>
                    <a:lnTo>
                      <a:pt x="1142" y="425"/>
                    </a:lnTo>
                    <a:lnTo>
                      <a:pt x="1142" y="408"/>
                    </a:lnTo>
                    <a:lnTo>
                      <a:pt x="1136" y="384"/>
                    </a:lnTo>
                    <a:lnTo>
                      <a:pt x="1130" y="354"/>
                    </a:lnTo>
                    <a:lnTo>
                      <a:pt x="1118" y="324"/>
                    </a:lnTo>
                    <a:lnTo>
                      <a:pt x="1106" y="300"/>
                    </a:lnTo>
                    <a:lnTo>
                      <a:pt x="1112" y="294"/>
                    </a:lnTo>
                    <a:lnTo>
                      <a:pt x="1112" y="288"/>
                    </a:lnTo>
                    <a:lnTo>
                      <a:pt x="1112" y="270"/>
                    </a:lnTo>
                    <a:lnTo>
                      <a:pt x="1106" y="252"/>
                    </a:lnTo>
                    <a:lnTo>
                      <a:pt x="1083" y="210"/>
                    </a:lnTo>
                    <a:lnTo>
                      <a:pt x="1059" y="180"/>
                    </a:lnTo>
                    <a:lnTo>
                      <a:pt x="1053" y="174"/>
                    </a:lnTo>
                    <a:lnTo>
                      <a:pt x="1047" y="168"/>
                    </a:lnTo>
                    <a:lnTo>
                      <a:pt x="1041" y="126"/>
                    </a:lnTo>
                    <a:lnTo>
                      <a:pt x="1017" y="114"/>
                    </a:lnTo>
                    <a:lnTo>
                      <a:pt x="987" y="90"/>
                    </a:lnTo>
                    <a:lnTo>
                      <a:pt x="981" y="96"/>
                    </a:lnTo>
                    <a:lnTo>
                      <a:pt x="981" y="102"/>
                    </a:lnTo>
                    <a:lnTo>
                      <a:pt x="975" y="120"/>
                    </a:lnTo>
                    <a:lnTo>
                      <a:pt x="975" y="108"/>
                    </a:lnTo>
                    <a:lnTo>
                      <a:pt x="969" y="90"/>
                    </a:lnTo>
                    <a:lnTo>
                      <a:pt x="963" y="72"/>
                    </a:lnTo>
                    <a:lnTo>
                      <a:pt x="963" y="66"/>
                    </a:lnTo>
                    <a:lnTo>
                      <a:pt x="933" y="42"/>
                    </a:lnTo>
                    <a:lnTo>
                      <a:pt x="921" y="36"/>
                    </a:lnTo>
                    <a:lnTo>
                      <a:pt x="915" y="30"/>
                    </a:lnTo>
                    <a:lnTo>
                      <a:pt x="891" y="18"/>
                    </a:lnTo>
                    <a:lnTo>
                      <a:pt x="885" y="18"/>
                    </a:lnTo>
                    <a:lnTo>
                      <a:pt x="867" y="18"/>
                    </a:lnTo>
                    <a:lnTo>
                      <a:pt x="855" y="18"/>
                    </a:lnTo>
                    <a:lnTo>
                      <a:pt x="849" y="18"/>
                    </a:lnTo>
                    <a:lnTo>
                      <a:pt x="819" y="6"/>
                    </a:lnTo>
                    <a:lnTo>
                      <a:pt x="796" y="0"/>
                    </a:lnTo>
                    <a:lnTo>
                      <a:pt x="772" y="6"/>
                    </a:lnTo>
                    <a:lnTo>
                      <a:pt x="754" y="18"/>
                    </a:lnTo>
                    <a:lnTo>
                      <a:pt x="730" y="18"/>
                    </a:lnTo>
                    <a:lnTo>
                      <a:pt x="712" y="24"/>
                    </a:lnTo>
                    <a:lnTo>
                      <a:pt x="700" y="30"/>
                    </a:lnTo>
                    <a:lnTo>
                      <a:pt x="700" y="30"/>
                    </a:lnTo>
                    <a:lnTo>
                      <a:pt x="694" y="30"/>
                    </a:lnTo>
                    <a:lnTo>
                      <a:pt x="688" y="30"/>
                    </a:lnTo>
                    <a:lnTo>
                      <a:pt x="664" y="42"/>
                    </a:lnTo>
                    <a:lnTo>
                      <a:pt x="628" y="60"/>
                    </a:lnTo>
                    <a:lnTo>
                      <a:pt x="586" y="90"/>
                    </a:lnTo>
                    <a:lnTo>
                      <a:pt x="574" y="108"/>
                    </a:lnTo>
                    <a:lnTo>
                      <a:pt x="562" y="120"/>
                    </a:lnTo>
                    <a:lnTo>
                      <a:pt x="568" y="120"/>
                    </a:lnTo>
                    <a:lnTo>
                      <a:pt x="568" y="114"/>
                    </a:lnTo>
                    <a:lnTo>
                      <a:pt x="550" y="150"/>
                    </a:lnTo>
                    <a:lnTo>
                      <a:pt x="538" y="192"/>
                    </a:lnTo>
                    <a:lnTo>
                      <a:pt x="532" y="216"/>
                    </a:lnTo>
                    <a:lnTo>
                      <a:pt x="532" y="228"/>
                    </a:lnTo>
                    <a:lnTo>
                      <a:pt x="532" y="228"/>
                    </a:lnTo>
                    <a:lnTo>
                      <a:pt x="527" y="246"/>
                    </a:lnTo>
                    <a:lnTo>
                      <a:pt x="521" y="276"/>
                    </a:lnTo>
                    <a:lnTo>
                      <a:pt x="515" y="312"/>
                    </a:lnTo>
                    <a:lnTo>
                      <a:pt x="509" y="348"/>
                    </a:lnTo>
                    <a:lnTo>
                      <a:pt x="473" y="390"/>
                    </a:lnTo>
                    <a:lnTo>
                      <a:pt x="473" y="396"/>
                    </a:lnTo>
                    <a:lnTo>
                      <a:pt x="467" y="402"/>
                    </a:lnTo>
                    <a:lnTo>
                      <a:pt x="449" y="437"/>
                    </a:lnTo>
                    <a:lnTo>
                      <a:pt x="431" y="479"/>
                    </a:lnTo>
                    <a:lnTo>
                      <a:pt x="419" y="521"/>
                    </a:lnTo>
                    <a:lnTo>
                      <a:pt x="413" y="527"/>
                    </a:lnTo>
                    <a:lnTo>
                      <a:pt x="413" y="533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353" y="599"/>
                    </a:lnTo>
                    <a:lnTo>
                      <a:pt x="347" y="599"/>
                    </a:lnTo>
                    <a:lnTo>
                      <a:pt x="341" y="599"/>
                    </a:lnTo>
                    <a:lnTo>
                      <a:pt x="335" y="611"/>
                    </a:lnTo>
                    <a:lnTo>
                      <a:pt x="311" y="629"/>
                    </a:lnTo>
                    <a:lnTo>
                      <a:pt x="305" y="629"/>
                    </a:lnTo>
                    <a:lnTo>
                      <a:pt x="299" y="629"/>
                    </a:lnTo>
                    <a:lnTo>
                      <a:pt x="299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57" y="659"/>
                    </a:lnTo>
                    <a:lnTo>
                      <a:pt x="257" y="665"/>
                    </a:lnTo>
                    <a:lnTo>
                      <a:pt x="257" y="665"/>
                    </a:lnTo>
                    <a:lnTo>
                      <a:pt x="257" y="677"/>
                    </a:lnTo>
                    <a:lnTo>
                      <a:pt x="257" y="701"/>
                    </a:lnTo>
                    <a:lnTo>
                      <a:pt x="257" y="719"/>
                    </a:lnTo>
                    <a:lnTo>
                      <a:pt x="257" y="731"/>
                    </a:lnTo>
                    <a:lnTo>
                      <a:pt x="216" y="725"/>
                    </a:lnTo>
                    <a:lnTo>
                      <a:pt x="150" y="797"/>
                    </a:lnTo>
                    <a:lnTo>
                      <a:pt x="150" y="827"/>
                    </a:lnTo>
                    <a:lnTo>
                      <a:pt x="174" y="827"/>
                    </a:lnTo>
                    <a:lnTo>
                      <a:pt x="114" y="845"/>
                    </a:lnTo>
                    <a:lnTo>
                      <a:pt x="108" y="851"/>
                    </a:lnTo>
                    <a:lnTo>
                      <a:pt x="54" y="839"/>
                    </a:lnTo>
                    <a:lnTo>
                      <a:pt x="0" y="857"/>
                    </a:lnTo>
                    <a:lnTo>
                      <a:pt x="0" y="875"/>
                    </a:lnTo>
                    <a:lnTo>
                      <a:pt x="102" y="893"/>
                    </a:lnTo>
                    <a:lnTo>
                      <a:pt x="96" y="893"/>
                    </a:lnTo>
                    <a:lnTo>
                      <a:pt x="156" y="905"/>
                    </a:lnTo>
                    <a:lnTo>
                      <a:pt x="168" y="899"/>
                    </a:lnTo>
                    <a:lnTo>
                      <a:pt x="311" y="923"/>
                    </a:lnTo>
                    <a:lnTo>
                      <a:pt x="365" y="911"/>
                    </a:lnTo>
                    <a:lnTo>
                      <a:pt x="371" y="887"/>
                    </a:lnTo>
                    <a:lnTo>
                      <a:pt x="240" y="869"/>
                    </a:lnTo>
                    <a:lnTo>
                      <a:pt x="240" y="863"/>
                    </a:lnTo>
                    <a:lnTo>
                      <a:pt x="497" y="791"/>
                    </a:lnTo>
                    <a:lnTo>
                      <a:pt x="503" y="809"/>
                    </a:lnTo>
                    <a:lnTo>
                      <a:pt x="640" y="827"/>
                    </a:lnTo>
                    <a:lnTo>
                      <a:pt x="640" y="827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658" y="719"/>
                    </a:lnTo>
                    <a:lnTo>
                      <a:pt x="664" y="653"/>
                    </a:lnTo>
                    <a:lnTo>
                      <a:pt x="664" y="653"/>
                    </a:lnTo>
                    <a:lnTo>
                      <a:pt x="670" y="623"/>
                    </a:lnTo>
                    <a:lnTo>
                      <a:pt x="694" y="611"/>
                    </a:lnTo>
                    <a:lnTo>
                      <a:pt x="694" y="605"/>
                    </a:lnTo>
                    <a:lnTo>
                      <a:pt x="694" y="605"/>
                    </a:lnTo>
                    <a:lnTo>
                      <a:pt x="718" y="587"/>
                    </a:lnTo>
                    <a:lnTo>
                      <a:pt x="748" y="569"/>
                    </a:lnTo>
                    <a:lnTo>
                      <a:pt x="778" y="551"/>
                    </a:lnTo>
                    <a:lnTo>
                      <a:pt x="796" y="533"/>
                    </a:lnTo>
                    <a:lnTo>
                      <a:pt x="819" y="515"/>
                    </a:lnTo>
                    <a:lnTo>
                      <a:pt x="843" y="497"/>
                    </a:lnTo>
                    <a:lnTo>
                      <a:pt x="867" y="467"/>
                    </a:lnTo>
                    <a:lnTo>
                      <a:pt x="879" y="449"/>
                    </a:lnTo>
                    <a:lnTo>
                      <a:pt x="879" y="443"/>
                    </a:lnTo>
                    <a:lnTo>
                      <a:pt x="885" y="443"/>
                    </a:lnTo>
                    <a:lnTo>
                      <a:pt x="891" y="431"/>
                    </a:lnTo>
                    <a:lnTo>
                      <a:pt x="903" y="425"/>
                    </a:lnTo>
                    <a:lnTo>
                      <a:pt x="909" y="414"/>
                    </a:lnTo>
                    <a:lnTo>
                      <a:pt x="909" y="390"/>
                    </a:lnTo>
                    <a:lnTo>
                      <a:pt x="903" y="360"/>
                    </a:lnTo>
                    <a:lnTo>
                      <a:pt x="927" y="348"/>
                    </a:lnTo>
                    <a:lnTo>
                      <a:pt x="951" y="330"/>
                    </a:lnTo>
                    <a:lnTo>
                      <a:pt x="975" y="318"/>
                    </a:lnTo>
                    <a:lnTo>
                      <a:pt x="993" y="300"/>
                    </a:lnTo>
                    <a:lnTo>
                      <a:pt x="999" y="306"/>
                    </a:lnTo>
                    <a:lnTo>
                      <a:pt x="1011" y="306"/>
                    </a:lnTo>
                    <a:lnTo>
                      <a:pt x="1023" y="336"/>
                    </a:lnTo>
                    <a:lnTo>
                      <a:pt x="1023" y="336"/>
                    </a:lnTo>
                    <a:lnTo>
                      <a:pt x="1071" y="449"/>
                    </a:lnTo>
                    <a:lnTo>
                      <a:pt x="1071" y="467"/>
                    </a:lnTo>
                    <a:lnTo>
                      <a:pt x="1077" y="497"/>
                    </a:lnTo>
                    <a:lnTo>
                      <a:pt x="1101" y="563"/>
                    </a:lnTo>
                    <a:lnTo>
                      <a:pt x="1118" y="617"/>
                    </a:lnTo>
                    <a:lnTo>
                      <a:pt x="1124" y="641"/>
                    </a:lnTo>
                    <a:lnTo>
                      <a:pt x="1124" y="653"/>
                    </a:lnTo>
                    <a:lnTo>
                      <a:pt x="1118" y="659"/>
                    </a:lnTo>
                    <a:lnTo>
                      <a:pt x="1112" y="671"/>
                    </a:lnTo>
                    <a:lnTo>
                      <a:pt x="1112" y="689"/>
                    </a:lnTo>
                    <a:lnTo>
                      <a:pt x="1118" y="701"/>
                    </a:lnTo>
                    <a:lnTo>
                      <a:pt x="1124" y="719"/>
                    </a:lnTo>
                    <a:lnTo>
                      <a:pt x="1130" y="737"/>
                    </a:lnTo>
                    <a:lnTo>
                      <a:pt x="1136" y="749"/>
                    </a:lnTo>
                    <a:lnTo>
                      <a:pt x="1148" y="749"/>
                    </a:lnTo>
                    <a:lnTo>
                      <a:pt x="1154" y="743"/>
                    </a:lnTo>
                    <a:lnTo>
                      <a:pt x="1154" y="725"/>
                    </a:lnTo>
                    <a:lnTo>
                      <a:pt x="1148" y="707"/>
                    </a:lnTo>
                    <a:lnTo>
                      <a:pt x="1148" y="701"/>
                    </a:lnTo>
                    <a:lnTo>
                      <a:pt x="1202" y="713"/>
                    </a:lnTo>
                    <a:lnTo>
                      <a:pt x="1208" y="719"/>
                    </a:lnTo>
                    <a:lnTo>
                      <a:pt x="1214" y="737"/>
                    </a:lnTo>
                    <a:lnTo>
                      <a:pt x="1220" y="749"/>
                    </a:lnTo>
                    <a:lnTo>
                      <a:pt x="1232" y="755"/>
                    </a:lnTo>
                    <a:lnTo>
                      <a:pt x="1238" y="749"/>
                    </a:lnTo>
                    <a:lnTo>
                      <a:pt x="1232" y="737"/>
                    </a:lnTo>
                    <a:lnTo>
                      <a:pt x="1238" y="749"/>
                    </a:lnTo>
                    <a:lnTo>
                      <a:pt x="1244" y="755"/>
                    </a:lnTo>
                    <a:lnTo>
                      <a:pt x="1250" y="749"/>
                    </a:lnTo>
                    <a:lnTo>
                      <a:pt x="1250" y="743"/>
                    </a:lnTo>
                    <a:lnTo>
                      <a:pt x="1250" y="731"/>
                    </a:lnTo>
                    <a:lnTo>
                      <a:pt x="1244" y="719"/>
                    </a:lnTo>
                    <a:lnTo>
                      <a:pt x="1244" y="713"/>
                    </a:lnTo>
                    <a:lnTo>
                      <a:pt x="1244" y="713"/>
                    </a:lnTo>
                    <a:close/>
                    <a:moveTo>
                      <a:pt x="694" y="264"/>
                    </a:moveTo>
                    <a:lnTo>
                      <a:pt x="700" y="276"/>
                    </a:lnTo>
                    <a:lnTo>
                      <a:pt x="712" y="288"/>
                    </a:lnTo>
                    <a:lnTo>
                      <a:pt x="742" y="330"/>
                    </a:lnTo>
                    <a:lnTo>
                      <a:pt x="778" y="360"/>
                    </a:lnTo>
                    <a:lnTo>
                      <a:pt x="784" y="372"/>
                    </a:lnTo>
                    <a:lnTo>
                      <a:pt x="790" y="378"/>
                    </a:lnTo>
                    <a:lnTo>
                      <a:pt x="796" y="384"/>
                    </a:lnTo>
                    <a:lnTo>
                      <a:pt x="796" y="384"/>
                    </a:lnTo>
                    <a:lnTo>
                      <a:pt x="790" y="431"/>
                    </a:lnTo>
                    <a:lnTo>
                      <a:pt x="766" y="443"/>
                    </a:lnTo>
                    <a:lnTo>
                      <a:pt x="748" y="461"/>
                    </a:lnTo>
                    <a:lnTo>
                      <a:pt x="724" y="485"/>
                    </a:lnTo>
                    <a:lnTo>
                      <a:pt x="712" y="503"/>
                    </a:lnTo>
                    <a:lnTo>
                      <a:pt x="712" y="509"/>
                    </a:lnTo>
                    <a:lnTo>
                      <a:pt x="706" y="515"/>
                    </a:lnTo>
                    <a:lnTo>
                      <a:pt x="688" y="533"/>
                    </a:lnTo>
                    <a:lnTo>
                      <a:pt x="670" y="551"/>
                    </a:lnTo>
                    <a:lnTo>
                      <a:pt x="658" y="563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2" y="569"/>
                    </a:lnTo>
                    <a:lnTo>
                      <a:pt x="652" y="575"/>
                    </a:lnTo>
                    <a:lnTo>
                      <a:pt x="640" y="581"/>
                    </a:lnTo>
                    <a:lnTo>
                      <a:pt x="616" y="593"/>
                    </a:lnTo>
                    <a:lnTo>
                      <a:pt x="604" y="599"/>
                    </a:lnTo>
                    <a:lnTo>
                      <a:pt x="592" y="605"/>
                    </a:lnTo>
                    <a:lnTo>
                      <a:pt x="592" y="605"/>
                    </a:lnTo>
                    <a:lnTo>
                      <a:pt x="586" y="611"/>
                    </a:lnTo>
                    <a:lnTo>
                      <a:pt x="574" y="617"/>
                    </a:lnTo>
                    <a:lnTo>
                      <a:pt x="562" y="629"/>
                    </a:lnTo>
                    <a:lnTo>
                      <a:pt x="550" y="635"/>
                    </a:lnTo>
                    <a:lnTo>
                      <a:pt x="550" y="653"/>
                    </a:lnTo>
                    <a:lnTo>
                      <a:pt x="556" y="677"/>
                    </a:lnTo>
                    <a:lnTo>
                      <a:pt x="562" y="707"/>
                    </a:lnTo>
                    <a:lnTo>
                      <a:pt x="538" y="737"/>
                    </a:lnTo>
                    <a:lnTo>
                      <a:pt x="377" y="785"/>
                    </a:lnTo>
                    <a:lnTo>
                      <a:pt x="365" y="761"/>
                    </a:lnTo>
                    <a:lnTo>
                      <a:pt x="359" y="755"/>
                    </a:lnTo>
                    <a:lnTo>
                      <a:pt x="353" y="755"/>
                    </a:lnTo>
                    <a:lnTo>
                      <a:pt x="359" y="683"/>
                    </a:lnTo>
                    <a:lnTo>
                      <a:pt x="365" y="671"/>
                    </a:lnTo>
                    <a:lnTo>
                      <a:pt x="371" y="665"/>
                    </a:lnTo>
                    <a:lnTo>
                      <a:pt x="389" y="641"/>
                    </a:lnTo>
                    <a:lnTo>
                      <a:pt x="389" y="641"/>
                    </a:lnTo>
                    <a:lnTo>
                      <a:pt x="413" y="629"/>
                    </a:lnTo>
                    <a:lnTo>
                      <a:pt x="431" y="611"/>
                    </a:lnTo>
                    <a:lnTo>
                      <a:pt x="419" y="623"/>
                    </a:lnTo>
                    <a:lnTo>
                      <a:pt x="419" y="629"/>
                    </a:lnTo>
                    <a:lnTo>
                      <a:pt x="425" y="647"/>
                    </a:lnTo>
                    <a:lnTo>
                      <a:pt x="425" y="659"/>
                    </a:lnTo>
                    <a:lnTo>
                      <a:pt x="431" y="665"/>
                    </a:lnTo>
                    <a:lnTo>
                      <a:pt x="437" y="659"/>
                    </a:lnTo>
                    <a:lnTo>
                      <a:pt x="443" y="635"/>
                    </a:lnTo>
                    <a:lnTo>
                      <a:pt x="443" y="617"/>
                    </a:lnTo>
                    <a:lnTo>
                      <a:pt x="443" y="605"/>
                    </a:lnTo>
                    <a:lnTo>
                      <a:pt x="491" y="575"/>
                    </a:lnTo>
                    <a:lnTo>
                      <a:pt x="527" y="545"/>
                    </a:lnTo>
                    <a:lnTo>
                      <a:pt x="550" y="527"/>
                    </a:lnTo>
                    <a:lnTo>
                      <a:pt x="568" y="515"/>
                    </a:lnTo>
                    <a:lnTo>
                      <a:pt x="586" y="503"/>
                    </a:lnTo>
                    <a:lnTo>
                      <a:pt x="598" y="497"/>
                    </a:lnTo>
                    <a:lnTo>
                      <a:pt x="610" y="485"/>
                    </a:lnTo>
                    <a:lnTo>
                      <a:pt x="616" y="479"/>
                    </a:lnTo>
                    <a:lnTo>
                      <a:pt x="616" y="473"/>
                    </a:lnTo>
                    <a:lnTo>
                      <a:pt x="628" y="455"/>
                    </a:lnTo>
                    <a:lnTo>
                      <a:pt x="634" y="431"/>
                    </a:lnTo>
                    <a:lnTo>
                      <a:pt x="640" y="408"/>
                    </a:lnTo>
                    <a:lnTo>
                      <a:pt x="640" y="402"/>
                    </a:lnTo>
                    <a:lnTo>
                      <a:pt x="640" y="396"/>
                    </a:lnTo>
                    <a:lnTo>
                      <a:pt x="628" y="396"/>
                    </a:lnTo>
                    <a:lnTo>
                      <a:pt x="634" y="396"/>
                    </a:lnTo>
                    <a:lnTo>
                      <a:pt x="634" y="396"/>
                    </a:lnTo>
                    <a:lnTo>
                      <a:pt x="634" y="390"/>
                    </a:lnTo>
                    <a:lnTo>
                      <a:pt x="640" y="378"/>
                    </a:lnTo>
                    <a:lnTo>
                      <a:pt x="652" y="336"/>
                    </a:lnTo>
                    <a:lnTo>
                      <a:pt x="664" y="300"/>
                    </a:lnTo>
                    <a:lnTo>
                      <a:pt x="664" y="282"/>
                    </a:lnTo>
                    <a:lnTo>
                      <a:pt x="670" y="276"/>
                    </a:lnTo>
                    <a:lnTo>
                      <a:pt x="664" y="270"/>
                    </a:lnTo>
                    <a:lnTo>
                      <a:pt x="658" y="258"/>
                    </a:lnTo>
                    <a:lnTo>
                      <a:pt x="646" y="246"/>
                    </a:lnTo>
                    <a:lnTo>
                      <a:pt x="640" y="240"/>
                    </a:lnTo>
                    <a:lnTo>
                      <a:pt x="676" y="258"/>
                    </a:lnTo>
                    <a:lnTo>
                      <a:pt x="682" y="192"/>
                    </a:lnTo>
                    <a:lnTo>
                      <a:pt x="682" y="198"/>
                    </a:lnTo>
                    <a:lnTo>
                      <a:pt x="682" y="222"/>
                    </a:lnTo>
                    <a:lnTo>
                      <a:pt x="688" y="246"/>
                    </a:lnTo>
                    <a:lnTo>
                      <a:pt x="694" y="264"/>
                    </a:lnTo>
                    <a:lnTo>
                      <a:pt x="694" y="264"/>
                    </a:lnTo>
                    <a:close/>
                    <a:moveTo>
                      <a:pt x="532" y="455"/>
                    </a:moveTo>
                    <a:lnTo>
                      <a:pt x="527" y="461"/>
                    </a:lnTo>
                    <a:lnTo>
                      <a:pt x="532" y="449"/>
                    </a:lnTo>
                    <a:lnTo>
                      <a:pt x="532" y="455"/>
                    </a:lnTo>
                    <a:lnTo>
                      <a:pt x="532" y="455"/>
                    </a:lnTo>
                    <a:close/>
                    <a:moveTo>
                      <a:pt x="634" y="803"/>
                    </a:move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684" y="2709"/>
                <a:ext cx="47" cy="78"/>
              </a:xfrm>
              <a:custGeom>
                <a:avLst/>
                <a:gdLst/>
                <a:ahLst/>
                <a:cxnLst>
                  <a:cxn ang="0">
                    <a:pos x="12" y="72"/>
                  </a:cxn>
                  <a:cxn ang="0">
                    <a:pos x="18" y="60"/>
                  </a:cxn>
                  <a:cxn ang="0">
                    <a:pos x="24" y="54"/>
                  </a:cxn>
                  <a:cxn ang="0">
                    <a:pos x="47" y="0"/>
                  </a:cxn>
                  <a:cxn ang="0">
                    <a:pos x="0" y="78"/>
                  </a:cxn>
                  <a:cxn ang="0">
                    <a:pos x="12" y="72"/>
                  </a:cxn>
                  <a:cxn ang="0">
                    <a:pos x="12" y="72"/>
                  </a:cxn>
                </a:cxnLst>
                <a:rect l="0" t="0" r="r" b="b"/>
                <a:pathLst>
                  <a:path w="47" h="78">
                    <a:moveTo>
                      <a:pt x="12" y="72"/>
                    </a:moveTo>
                    <a:lnTo>
                      <a:pt x="18" y="60"/>
                    </a:lnTo>
                    <a:lnTo>
                      <a:pt x="24" y="54"/>
                    </a:lnTo>
                    <a:lnTo>
                      <a:pt x="47" y="0"/>
                    </a:lnTo>
                    <a:lnTo>
                      <a:pt x="0" y="78"/>
                    </a:lnTo>
                    <a:lnTo>
                      <a:pt x="12" y="72"/>
                    </a:lnTo>
                    <a:lnTo>
                      <a:pt x="12" y="7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1284" y="2572"/>
                <a:ext cx="149" cy="419"/>
              </a:xfrm>
              <a:custGeom>
                <a:avLst/>
                <a:gdLst/>
                <a:ahLst/>
                <a:cxnLst>
                  <a:cxn ang="0">
                    <a:pos x="29" y="96"/>
                  </a:cxn>
                  <a:cxn ang="0">
                    <a:pos x="41" y="126"/>
                  </a:cxn>
                  <a:cxn ang="0">
                    <a:pos x="29" y="161"/>
                  </a:cxn>
                  <a:cxn ang="0">
                    <a:pos x="47" y="149"/>
                  </a:cxn>
                  <a:cxn ang="0">
                    <a:pos x="53" y="347"/>
                  </a:cxn>
                  <a:cxn ang="0">
                    <a:pos x="65" y="371"/>
                  </a:cxn>
                  <a:cxn ang="0">
                    <a:pos x="65" y="377"/>
                  </a:cxn>
                  <a:cxn ang="0">
                    <a:pos x="65" y="389"/>
                  </a:cxn>
                  <a:cxn ang="0">
                    <a:pos x="77" y="395"/>
                  </a:cxn>
                  <a:cxn ang="0">
                    <a:pos x="101" y="407"/>
                  </a:cxn>
                  <a:cxn ang="0">
                    <a:pos x="125" y="413"/>
                  </a:cxn>
                  <a:cxn ang="0">
                    <a:pos x="149" y="419"/>
                  </a:cxn>
                  <a:cxn ang="0">
                    <a:pos x="125" y="395"/>
                  </a:cxn>
                  <a:cxn ang="0">
                    <a:pos x="77" y="365"/>
                  </a:cxn>
                  <a:cxn ang="0">
                    <a:pos x="77" y="365"/>
                  </a:cxn>
                  <a:cxn ang="0">
                    <a:pos x="77" y="353"/>
                  </a:cxn>
                  <a:cxn ang="0">
                    <a:pos x="83" y="329"/>
                  </a:cxn>
                  <a:cxn ang="0">
                    <a:pos x="83" y="293"/>
                  </a:cxn>
                  <a:cxn ang="0">
                    <a:pos x="83" y="257"/>
                  </a:cxn>
                  <a:cxn ang="0">
                    <a:pos x="83" y="221"/>
                  </a:cxn>
                  <a:cxn ang="0">
                    <a:pos x="77" y="185"/>
                  </a:cxn>
                  <a:cxn ang="0">
                    <a:pos x="65" y="155"/>
                  </a:cxn>
                  <a:cxn ang="0">
                    <a:pos x="59" y="143"/>
                  </a:cxn>
                  <a:cxn ang="0">
                    <a:pos x="53" y="137"/>
                  </a:cxn>
                  <a:cxn ang="0">
                    <a:pos x="53" y="120"/>
                  </a:cxn>
                  <a:cxn ang="0">
                    <a:pos x="53" y="108"/>
                  </a:cxn>
                  <a:cxn ang="0">
                    <a:pos x="47" y="90"/>
                  </a:cxn>
                  <a:cxn ang="0">
                    <a:pos x="35" y="54"/>
                  </a:cxn>
                  <a:cxn ang="0">
                    <a:pos x="23" y="18"/>
                  </a:cxn>
                  <a:cxn ang="0">
                    <a:pos x="17" y="6"/>
                  </a:cxn>
                  <a:cxn ang="0">
                    <a:pos x="17" y="0"/>
                  </a:cxn>
                  <a:cxn ang="0">
                    <a:pos x="0" y="6"/>
                  </a:cxn>
                  <a:cxn ang="0">
                    <a:pos x="6" y="114"/>
                  </a:cxn>
                  <a:cxn ang="0">
                    <a:pos x="29" y="96"/>
                  </a:cxn>
                  <a:cxn ang="0">
                    <a:pos x="29" y="96"/>
                  </a:cxn>
                </a:cxnLst>
                <a:rect l="0" t="0" r="r" b="b"/>
                <a:pathLst>
                  <a:path w="149" h="419">
                    <a:moveTo>
                      <a:pt x="29" y="96"/>
                    </a:moveTo>
                    <a:lnTo>
                      <a:pt x="41" y="126"/>
                    </a:lnTo>
                    <a:lnTo>
                      <a:pt x="29" y="161"/>
                    </a:lnTo>
                    <a:lnTo>
                      <a:pt x="47" y="149"/>
                    </a:lnTo>
                    <a:lnTo>
                      <a:pt x="53" y="347"/>
                    </a:lnTo>
                    <a:lnTo>
                      <a:pt x="65" y="371"/>
                    </a:lnTo>
                    <a:lnTo>
                      <a:pt x="65" y="377"/>
                    </a:lnTo>
                    <a:lnTo>
                      <a:pt x="65" y="389"/>
                    </a:lnTo>
                    <a:lnTo>
                      <a:pt x="77" y="395"/>
                    </a:lnTo>
                    <a:lnTo>
                      <a:pt x="101" y="407"/>
                    </a:lnTo>
                    <a:lnTo>
                      <a:pt x="125" y="413"/>
                    </a:lnTo>
                    <a:lnTo>
                      <a:pt x="149" y="419"/>
                    </a:lnTo>
                    <a:lnTo>
                      <a:pt x="125" y="395"/>
                    </a:lnTo>
                    <a:lnTo>
                      <a:pt x="77" y="365"/>
                    </a:lnTo>
                    <a:lnTo>
                      <a:pt x="77" y="365"/>
                    </a:lnTo>
                    <a:lnTo>
                      <a:pt x="77" y="353"/>
                    </a:lnTo>
                    <a:lnTo>
                      <a:pt x="83" y="329"/>
                    </a:lnTo>
                    <a:lnTo>
                      <a:pt x="83" y="293"/>
                    </a:lnTo>
                    <a:lnTo>
                      <a:pt x="83" y="257"/>
                    </a:lnTo>
                    <a:lnTo>
                      <a:pt x="83" y="221"/>
                    </a:lnTo>
                    <a:lnTo>
                      <a:pt x="77" y="185"/>
                    </a:lnTo>
                    <a:lnTo>
                      <a:pt x="65" y="155"/>
                    </a:lnTo>
                    <a:lnTo>
                      <a:pt x="59" y="143"/>
                    </a:lnTo>
                    <a:lnTo>
                      <a:pt x="53" y="137"/>
                    </a:lnTo>
                    <a:lnTo>
                      <a:pt x="53" y="120"/>
                    </a:lnTo>
                    <a:lnTo>
                      <a:pt x="53" y="108"/>
                    </a:lnTo>
                    <a:lnTo>
                      <a:pt x="47" y="90"/>
                    </a:lnTo>
                    <a:lnTo>
                      <a:pt x="35" y="54"/>
                    </a:lnTo>
                    <a:lnTo>
                      <a:pt x="23" y="1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6"/>
                    </a:lnTo>
                    <a:lnTo>
                      <a:pt x="6" y="114"/>
                    </a:lnTo>
                    <a:lnTo>
                      <a:pt x="29" y="96"/>
                    </a:lnTo>
                    <a:lnTo>
                      <a:pt x="2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1140" y="2434"/>
                <a:ext cx="167" cy="138"/>
              </a:xfrm>
              <a:custGeom>
                <a:avLst/>
                <a:gdLst/>
                <a:ahLst/>
                <a:cxnLst>
                  <a:cxn ang="0">
                    <a:pos x="102" y="18"/>
                  </a:cxn>
                  <a:cxn ang="0">
                    <a:pos x="96" y="12"/>
                  </a:cxn>
                  <a:cxn ang="0">
                    <a:pos x="90" y="0"/>
                  </a:cxn>
                  <a:cxn ang="0">
                    <a:pos x="78" y="0"/>
                  </a:cxn>
                  <a:cxn ang="0">
                    <a:pos x="66" y="0"/>
                  </a:cxn>
                  <a:cxn ang="0">
                    <a:pos x="60" y="0"/>
                  </a:cxn>
                  <a:cxn ang="0">
                    <a:pos x="48" y="6"/>
                  </a:cxn>
                  <a:cxn ang="0">
                    <a:pos x="36" y="12"/>
                  </a:cxn>
                  <a:cxn ang="0">
                    <a:pos x="30" y="12"/>
                  </a:cxn>
                  <a:cxn ang="0">
                    <a:pos x="24" y="24"/>
                  </a:cxn>
                  <a:cxn ang="0">
                    <a:pos x="18" y="42"/>
                  </a:cxn>
                  <a:cxn ang="0">
                    <a:pos x="6" y="66"/>
                  </a:cxn>
                  <a:cxn ang="0">
                    <a:pos x="0" y="72"/>
                  </a:cxn>
                  <a:cxn ang="0">
                    <a:pos x="42" y="30"/>
                  </a:cxn>
                  <a:cxn ang="0">
                    <a:pos x="30" y="66"/>
                  </a:cxn>
                  <a:cxn ang="0">
                    <a:pos x="96" y="36"/>
                  </a:cxn>
                  <a:cxn ang="0">
                    <a:pos x="120" y="78"/>
                  </a:cxn>
                  <a:cxn ang="0">
                    <a:pos x="120" y="54"/>
                  </a:cxn>
                  <a:cxn ang="0">
                    <a:pos x="167" y="138"/>
                  </a:cxn>
                  <a:cxn ang="0">
                    <a:pos x="167" y="120"/>
                  </a:cxn>
                  <a:cxn ang="0">
                    <a:pos x="161" y="102"/>
                  </a:cxn>
                  <a:cxn ang="0">
                    <a:pos x="138" y="60"/>
                  </a:cxn>
                  <a:cxn ang="0">
                    <a:pos x="114" y="30"/>
                  </a:cxn>
                  <a:cxn ang="0">
                    <a:pos x="108" y="24"/>
                  </a:cxn>
                  <a:cxn ang="0">
                    <a:pos x="102" y="18"/>
                  </a:cxn>
                  <a:cxn ang="0">
                    <a:pos x="102" y="18"/>
                  </a:cxn>
                </a:cxnLst>
                <a:rect l="0" t="0" r="r" b="b"/>
                <a:pathLst>
                  <a:path w="167" h="138">
                    <a:moveTo>
                      <a:pt x="102" y="18"/>
                    </a:moveTo>
                    <a:lnTo>
                      <a:pt x="96" y="1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8" y="42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30"/>
                    </a:lnTo>
                    <a:lnTo>
                      <a:pt x="30" y="66"/>
                    </a:lnTo>
                    <a:lnTo>
                      <a:pt x="96" y="36"/>
                    </a:lnTo>
                    <a:lnTo>
                      <a:pt x="120" y="78"/>
                    </a:lnTo>
                    <a:lnTo>
                      <a:pt x="120" y="54"/>
                    </a:lnTo>
                    <a:lnTo>
                      <a:pt x="167" y="138"/>
                    </a:lnTo>
                    <a:lnTo>
                      <a:pt x="167" y="120"/>
                    </a:lnTo>
                    <a:lnTo>
                      <a:pt x="161" y="102"/>
                    </a:lnTo>
                    <a:lnTo>
                      <a:pt x="138" y="60"/>
                    </a:lnTo>
                    <a:lnTo>
                      <a:pt x="114" y="30"/>
                    </a:lnTo>
                    <a:lnTo>
                      <a:pt x="108" y="24"/>
                    </a:lnTo>
                    <a:lnTo>
                      <a:pt x="102" y="18"/>
                    </a:lnTo>
                    <a:lnTo>
                      <a:pt x="102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948" y="2314"/>
                <a:ext cx="113" cy="1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24" y="6"/>
                  </a:cxn>
                  <a:cxn ang="0">
                    <a:pos x="48" y="18"/>
                  </a:cxn>
                  <a:cxn ang="0">
                    <a:pos x="71" y="36"/>
                  </a:cxn>
                  <a:cxn ang="0">
                    <a:pos x="83" y="48"/>
                  </a:cxn>
                  <a:cxn ang="0">
                    <a:pos x="95" y="66"/>
                  </a:cxn>
                  <a:cxn ang="0">
                    <a:pos x="107" y="90"/>
                  </a:cxn>
                  <a:cxn ang="0">
                    <a:pos x="113" y="114"/>
                  </a:cxn>
                  <a:cxn ang="0">
                    <a:pos x="83" y="66"/>
                  </a:cxn>
                  <a:cxn ang="0">
                    <a:pos x="60" y="78"/>
                  </a:cxn>
                  <a:cxn ang="0">
                    <a:pos x="71" y="54"/>
                  </a:cxn>
                  <a:cxn ang="0">
                    <a:pos x="12" y="78"/>
                  </a:cxn>
                  <a:cxn ang="0">
                    <a:pos x="60" y="48"/>
                  </a:cxn>
                  <a:cxn ang="0">
                    <a:pos x="60" y="42"/>
                  </a:cxn>
                  <a:cxn ang="0">
                    <a:pos x="54" y="30"/>
                  </a:cxn>
                  <a:cxn ang="0">
                    <a:pos x="36" y="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3" h="114">
                    <a:moveTo>
                      <a:pt x="0" y="0"/>
                    </a:moveTo>
                    <a:lnTo>
                      <a:pt x="6" y="0"/>
                    </a:lnTo>
                    <a:lnTo>
                      <a:pt x="24" y="6"/>
                    </a:lnTo>
                    <a:lnTo>
                      <a:pt x="48" y="18"/>
                    </a:lnTo>
                    <a:lnTo>
                      <a:pt x="71" y="36"/>
                    </a:lnTo>
                    <a:lnTo>
                      <a:pt x="83" y="48"/>
                    </a:lnTo>
                    <a:lnTo>
                      <a:pt x="95" y="66"/>
                    </a:lnTo>
                    <a:lnTo>
                      <a:pt x="107" y="90"/>
                    </a:lnTo>
                    <a:lnTo>
                      <a:pt x="113" y="114"/>
                    </a:lnTo>
                    <a:lnTo>
                      <a:pt x="83" y="66"/>
                    </a:lnTo>
                    <a:lnTo>
                      <a:pt x="60" y="78"/>
                    </a:lnTo>
                    <a:lnTo>
                      <a:pt x="71" y="54"/>
                    </a:lnTo>
                    <a:lnTo>
                      <a:pt x="12" y="78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0"/>
                    </a:lnTo>
                    <a:lnTo>
                      <a:pt x="36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1122" y="2578"/>
                <a:ext cx="66" cy="60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2" y="18"/>
                  </a:cxn>
                  <a:cxn ang="0">
                    <a:pos x="36" y="6"/>
                  </a:cxn>
                  <a:cxn ang="0">
                    <a:pos x="24" y="30"/>
                  </a:cxn>
                  <a:cxn ang="0">
                    <a:pos x="18" y="36"/>
                  </a:cxn>
                  <a:cxn ang="0">
                    <a:pos x="6" y="48"/>
                  </a:cxn>
                  <a:cxn ang="0">
                    <a:pos x="0" y="60"/>
                  </a:cxn>
                  <a:cxn ang="0">
                    <a:pos x="12" y="54"/>
                  </a:cxn>
                  <a:cxn ang="0">
                    <a:pos x="30" y="36"/>
                  </a:cxn>
                  <a:cxn ang="0">
                    <a:pos x="54" y="18"/>
                  </a:cxn>
                  <a:cxn ang="0">
                    <a:pos x="66" y="6"/>
                  </a:cxn>
                  <a:cxn ang="0">
                    <a:pos x="54" y="0"/>
                  </a:cxn>
                  <a:cxn ang="0">
                    <a:pos x="54" y="0"/>
                  </a:cxn>
                </a:cxnLst>
                <a:rect l="0" t="0" r="r" b="b"/>
                <a:pathLst>
                  <a:path w="66" h="60">
                    <a:moveTo>
                      <a:pt x="54" y="0"/>
                    </a:moveTo>
                    <a:lnTo>
                      <a:pt x="42" y="18"/>
                    </a:lnTo>
                    <a:lnTo>
                      <a:pt x="36" y="6"/>
                    </a:lnTo>
                    <a:lnTo>
                      <a:pt x="24" y="30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12" y="54"/>
                    </a:lnTo>
                    <a:lnTo>
                      <a:pt x="30" y="36"/>
                    </a:lnTo>
                    <a:lnTo>
                      <a:pt x="54" y="18"/>
                    </a:lnTo>
                    <a:lnTo>
                      <a:pt x="66" y="6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942" y="2674"/>
                <a:ext cx="161" cy="179"/>
              </a:xfrm>
              <a:custGeom>
                <a:avLst/>
                <a:gdLst/>
                <a:ahLst/>
                <a:cxnLst>
                  <a:cxn ang="0">
                    <a:pos x="131" y="53"/>
                  </a:cxn>
                  <a:cxn ang="0">
                    <a:pos x="137" y="53"/>
                  </a:cxn>
                  <a:cxn ang="0">
                    <a:pos x="143" y="41"/>
                  </a:cxn>
                  <a:cxn ang="0">
                    <a:pos x="155" y="35"/>
                  </a:cxn>
                  <a:cxn ang="0">
                    <a:pos x="161" y="24"/>
                  </a:cxn>
                  <a:cxn ang="0">
                    <a:pos x="161" y="12"/>
                  </a:cxn>
                  <a:cxn ang="0">
                    <a:pos x="161" y="0"/>
                  </a:cxn>
                  <a:cxn ang="0">
                    <a:pos x="149" y="24"/>
                  </a:cxn>
                  <a:cxn ang="0">
                    <a:pos x="143" y="35"/>
                  </a:cxn>
                  <a:cxn ang="0">
                    <a:pos x="131" y="35"/>
                  </a:cxn>
                  <a:cxn ang="0">
                    <a:pos x="119" y="41"/>
                  </a:cxn>
                  <a:cxn ang="0">
                    <a:pos x="125" y="53"/>
                  </a:cxn>
                  <a:cxn ang="0">
                    <a:pos x="95" y="95"/>
                  </a:cxn>
                  <a:cxn ang="0">
                    <a:pos x="0" y="137"/>
                  </a:cxn>
                  <a:cxn ang="0">
                    <a:pos x="60" y="119"/>
                  </a:cxn>
                  <a:cxn ang="0">
                    <a:pos x="54" y="125"/>
                  </a:cxn>
                  <a:cxn ang="0">
                    <a:pos x="48" y="131"/>
                  </a:cxn>
                  <a:cxn ang="0">
                    <a:pos x="24" y="155"/>
                  </a:cxn>
                  <a:cxn ang="0">
                    <a:pos x="12" y="167"/>
                  </a:cxn>
                  <a:cxn ang="0">
                    <a:pos x="0" y="173"/>
                  </a:cxn>
                  <a:cxn ang="0">
                    <a:pos x="0" y="179"/>
                  </a:cxn>
                  <a:cxn ang="0">
                    <a:pos x="6" y="173"/>
                  </a:cxn>
                  <a:cxn ang="0">
                    <a:pos x="30" y="155"/>
                  </a:cxn>
                  <a:cxn ang="0">
                    <a:pos x="48" y="143"/>
                  </a:cxn>
                  <a:cxn ang="0">
                    <a:pos x="71" y="125"/>
                  </a:cxn>
                  <a:cxn ang="0">
                    <a:pos x="95" y="107"/>
                  </a:cxn>
                  <a:cxn ang="0">
                    <a:pos x="119" y="77"/>
                  </a:cxn>
                  <a:cxn ang="0">
                    <a:pos x="131" y="59"/>
                  </a:cxn>
                  <a:cxn ang="0">
                    <a:pos x="131" y="53"/>
                  </a:cxn>
                  <a:cxn ang="0">
                    <a:pos x="131" y="53"/>
                  </a:cxn>
                </a:cxnLst>
                <a:rect l="0" t="0" r="r" b="b"/>
                <a:pathLst>
                  <a:path w="161" h="179">
                    <a:moveTo>
                      <a:pt x="131" y="53"/>
                    </a:moveTo>
                    <a:lnTo>
                      <a:pt x="137" y="53"/>
                    </a:lnTo>
                    <a:lnTo>
                      <a:pt x="143" y="41"/>
                    </a:lnTo>
                    <a:lnTo>
                      <a:pt x="155" y="35"/>
                    </a:lnTo>
                    <a:lnTo>
                      <a:pt x="161" y="24"/>
                    </a:lnTo>
                    <a:lnTo>
                      <a:pt x="161" y="12"/>
                    </a:lnTo>
                    <a:lnTo>
                      <a:pt x="161" y="0"/>
                    </a:lnTo>
                    <a:lnTo>
                      <a:pt x="149" y="24"/>
                    </a:lnTo>
                    <a:lnTo>
                      <a:pt x="143" y="35"/>
                    </a:lnTo>
                    <a:lnTo>
                      <a:pt x="131" y="35"/>
                    </a:lnTo>
                    <a:lnTo>
                      <a:pt x="119" y="41"/>
                    </a:lnTo>
                    <a:lnTo>
                      <a:pt x="125" y="53"/>
                    </a:lnTo>
                    <a:lnTo>
                      <a:pt x="95" y="95"/>
                    </a:lnTo>
                    <a:lnTo>
                      <a:pt x="0" y="137"/>
                    </a:lnTo>
                    <a:lnTo>
                      <a:pt x="60" y="119"/>
                    </a:lnTo>
                    <a:lnTo>
                      <a:pt x="54" y="125"/>
                    </a:lnTo>
                    <a:lnTo>
                      <a:pt x="48" y="131"/>
                    </a:lnTo>
                    <a:lnTo>
                      <a:pt x="24" y="155"/>
                    </a:lnTo>
                    <a:lnTo>
                      <a:pt x="12" y="167"/>
                    </a:lnTo>
                    <a:lnTo>
                      <a:pt x="0" y="173"/>
                    </a:lnTo>
                    <a:lnTo>
                      <a:pt x="0" y="179"/>
                    </a:lnTo>
                    <a:lnTo>
                      <a:pt x="6" y="173"/>
                    </a:lnTo>
                    <a:lnTo>
                      <a:pt x="30" y="155"/>
                    </a:lnTo>
                    <a:lnTo>
                      <a:pt x="48" y="143"/>
                    </a:lnTo>
                    <a:lnTo>
                      <a:pt x="71" y="125"/>
                    </a:lnTo>
                    <a:lnTo>
                      <a:pt x="95" y="107"/>
                    </a:lnTo>
                    <a:lnTo>
                      <a:pt x="119" y="77"/>
                    </a:lnTo>
                    <a:lnTo>
                      <a:pt x="131" y="59"/>
                    </a:lnTo>
                    <a:lnTo>
                      <a:pt x="131" y="53"/>
                    </a:lnTo>
                    <a:lnTo>
                      <a:pt x="131" y="5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737" y="2763"/>
                <a:ext cx="73" cy="54"/>
              </a:xfrm>
              <a:custGeom>
                <a:avLst/>
                <a:gdLst/>
                <a:ahLst/>
                <a:cxnLst>
                  <a:cxn ang="0">
                    <a:pos x="24" y="36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66" y="6"/>
                  </a:cxn>
                  <a:cxn ang="0">
                    <a:pos x="72" y="0"/>
                  </a:cxn>
                  <a:cxn ang="0">
                    <a:pos x="42" y="18"/>
                  </a:cxn>
                  <a:cxn ang="0">
                    <a:pos x="30" y="24"/>
                  </a:cxn>
                  <a:cxn ang="0">
                    <a:pos x="24" y="24"/>
                  </a:cxn>
                  <a:cxn ang="0">
                    <a:pos x="18" y="18"/>
                  </a:cxn>
                  <a:cxn ang="0">
                    <a:pos x="12" y="12"/>
                  </a:cxn>
                  <a:cxn ang="0">
                    <a:pos x="0" y="54"/>
                  </a:cxn>
                  <a:cxn ang="0">
                    <a:pos x="12" y="42"/>
                  </a:cxn>
                  <a:cxn ang="0">
                    <a:pos x="24" y="36"/>
                  </a:cxn>
                  <a:cxn ang="0">
                    <a:pos x="24" y="36"/>
                  </a:cxn>
                </a:cxnLst>
                <a:rect l="0" t="0" r="r" b="b"/>
                <a:pathLst>
                  <a:path w="72" h="54">
                    <a:moveTo>
                      <a:pt x="24" y="36"/>
                    </a:moveTo>
                    <a:lnTo>
                      <a:pt x="48" y="24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0"/>
                    </a:lnTo>
                    <a:lnTo>
                      <a:pt x="42" y="18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18"/>
                    </a:lnTo>
                    <a:lnTo>
                      <a:pt x="12" y="12"/>
                    </a:lnTo>
                    <a:lnTo>
                      <a:pt x="0" y="54"/>
                    </a:lnTo>
                    <a:lnTo>
                      <a:pt x="12" y="42"/>
                    </a:lnTo>
                    <a:lnTo>
                      <a:pt x="24" y="36"/>
                    </a:lnTo>
                    <a:lnTo>
                      <a:pt x="24" y="3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624" y="2889"/>
                <a:ext cx="12" cy="5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54"/>
                  </a:cxn>
                  <a:cxn ang="0">
                    <a:pos x="12" y="36"/>
                  </a:cxn>
                  <a:cxn ang="0">
                    <a:pos x="12" y="18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54">
                    <a:moveTo>
                      <a:pt x="12" y="0"/>
                    </a:moveTo>
                    <a:lnTo>
                      <a:pt x="0" y="12"/>
                    </a:lnTo>
                    <a:lnTo>
                      <a:pt x="0" y="18"/>
                    </a:lnTo>
                    <a:lnTo>
                      <a:pt x="6" y="54"/>
                    </a:lnTo>
                    <a:lnTo>
                      <a:pt x="12" y="36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492" y="3021"/>
                <a:ext cx="48" cy="72"/>
              </a:xfrm>
              <a:custGeom>
                <a:avLst/>
                <a:gdLst/>
                <a:ahLst/>
                <a:cxnLst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6" y="0"/>
                  </a:cxn>
                  <a:cxn ang="0">
                    <a:pos x="42" y="12"/>
                  </a:cxn>
                  <a:cxn ang="0">
                    <a:pos x="42" y="12"/>
                  </a:cxn>
                  <a:cxn ang="0">
                    <a:pos x="0" y="72"/>
                  </a:cxn>
                  <a:cxn ang="0">
                    <a:pos x="18" y="54"/>
                  </a:cxn>
                  <a:cxn ang="0">
                    <a:pos x="18" y="6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</a:cxnLst>
                <a:rect l="0" t="0" r="r" b="b"/>
                <a:pathLst>
                  <a:path w="48" h="72">
                    <a:moveTo>
                      <a:pt x="48" y="6"/>
                    </a:move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6" y="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0" y="72"/>
                    </a:lnTo>
                    <a:lnTo>
                      <a:pt x="18" y="54"/>
                    </a:lnTo>
                    <a:lnTo>
                      <a:pt x="18" y="6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437" y="3027"/>
                <a:ext cx="288" cy="84"/>
              </a:xfrm>
              <a:custGeom>
                <a:avLst/>
                <a:gdLst/>
                <a:ahLst/>
                <a:cxnLst>
                  <a:cxn ang="0">
                    <a:pos x="287" y="0"/>
                  </a:cxn>
                  <a:cxn ang="0">
                    <a:pos x="0" y="84"/>
                  </a:cxn>
                  <a:cxn ang="0">
                    <a:pos x="168" y="36"/>
                  </a:cxn>
                  <a:cxn ang="0">
                    <a:pos x="114" y="60"/>
                  </a:cxn>
                  <a:cxn ang="0">
                    <a:pos x="276" y="18"/>
                  </a:cxn>
                  <a:cxn ang="0">
                    <a:pos x="287" y="0"/>
                  </a:cxn>
                  <a:cxn ang="0">
                    <a:pos x="287" y="0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lnTo>
                      <a:pt x="0" y="84"/>
                    </a:lnTo>
                    <a:lnTo>
                      <a:pt x="168" y="36"/>
                    </a:lnTo>
                    <a:lnTo>
                      <a:pt x="114" y="60"/>
                    </a:lnTo>
                    <a:lnTo>
                      <a:pt x="276" y="18"/>
                    </a:lnTo>
                    <a:lnTo>
                      <a:pt x="287" y="0"/>
                    </a:lnTo>
                    <a:lnTo>
                      <a:pt x="28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828" y="3003"/>
                <a:ext cx="66" cy="10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6" y="6"/>
                  </a:cxn>
                  <a:cxn ang="0">
                    <a:pos x="0" y="84"/>
                  </a:cxn>
                  <a:cxn ang="0">
                    <a:pos x="54" y="24"/>
                  </a:cxn>
                  <a:cxn ang="0">
                    <a:pos x="6" y="108"/>
                  </a:cxn>
                  <a:cxn ang="0">
                    <a:pos x="66" y="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6" h="108">
                    <a:moveTo>
                      <a:pt x="6" y="0"/>
                    </a:moveTo>
                    <a:lnTo>
                      <a:pt x="66" y="6"/>
                    </a:lnTo>
                    <a:lnTo>
                      <a:pt x="0" y="84"/>
                    </a:lnTo>
                    <a:lnTo>
                      <a:pt x="54" y="24"/>
                    </a:lnTo>
                    <a:lnTo>
                      <a:pt x="6" y="108"/>
                    </a:lnTo>
                    <a:lnTo>
                      <a:pt x="6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hidden">
              <a:xfrm>
                <a:off x="366" y="3111"/>
                <a:ext cx="77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2" y="0"/>
                  </a:cxn>
                  <a:cxn ang="0">
                    <a:pos x="60" y="6"/>
                  </a:cxn>
                  <a:cxn ang="0">
                    <a:pos x="48" y="6"/>
                  </a:cxn>
                  <a:cxn ang="0">
                    <a:pos x="42" y="6"/>
                  </a:cxn>
                  <a:cxn ang="0">
                    <a:pos x="60" y="6"/>
                  </a:cxn>
                  <a:cxn ang="0">
                    <a:pos x="0" y="24"/>
                  </a:cxn>
                  <a:cxn ang="0">
                    <a:pos x="71" y="6"/>
                  </a:cxn>
                  <a:cxn ang="0">
                    <a:pos x="66" y="42"/>
                  </a:cxn>
                  <a:cxn ang="0">
                    <a:pos x="77" y="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7" h="42">
                    <a:moveTo>
                      <a:pt x="36" y="0"/>
                    </a:moveTo>
                    <a:lnTo>
                      <a:pt x="4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6"/>
                    </a:lnTo>
                    <a:lnTo>
                      <a:pt x="60" y="6"/>
                    </a:lnTo>
                    <a:lnTo>
                      <a:pt x="0" y="24"/>
                    </a:lnTo>
                    <a:lnTo>
                      <a:pt x="71" y="6"/>
                    </a:lnTo>
                    <a:lnTo>
                      <a:pt x="66" y="42"/>
                    </a:lnTo>
                    <a:lnTo>
                      <a:pt x="77" y="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hidden">
              <a:xfrm>
                <a:off x="498" y="3165"/>
                <a:ext cx="66" cy="30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0" y="0"/>
                  </a:cxn>
                  <a:cxn ang="0">
                    <a:pos x="54" y="6"/>
                  </a:cxn>
                  <a:cxn ang="0">
                    <a:pos x="18" y="18"/>
                  </a:cxn>
                  <a:cxn ang="0">
                    <a:pos x="60" y="12"/>
                  </a:cxn>
                  <a:cxn ang="0">
                    <a:pos x="60" y="30"/>
                  </a:cxn>
                  <a:cxn ang="0">
                    <a:pos x="60" y="30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6" h="30">
                    <a:moveTo>
                      <a:pt x="66" y="6"/>
                    </a:moveTo>
                    <a:lnTo>
                      <a:pt x="0" y="0"/>
                    </a:lnTo>
                    <a:lnTo>
                      <a:pt x="54" y="6"/>
                    </a:lnTo>
                    <a:lnTo>
                      <a:pt x="18" y="18"/>
                    </a:lnTo>
                    <a:lnTo>
                      <a:pt x="60" y="12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hidden">
              <a:xfrm>
                <a:off x="840" y="2919"/>
                <a:ext cx="18" cy="6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60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8" y="0"/>
                  </a:cxn>
                  <a:cxn ang="0">
                    <a:pos x="12" y="18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18" h="60">
                    <a:moveTo>
                      <a:pt x="0" y="24"/>
                    </a:moveTo>
                    <a:lnTo>
                      <a:pt x="12" y="24"/>
                    </a:lnTo>
                    <a:lnTo>
                      <a:pt x="12" y="6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18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hidden">
              <a:xfrm>
                <a:off x="546" y="3021"/>
                <a:ext cx="6" cy="1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lnTo>
                      <a:pt x="0" y="18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hidden">
              <a:xfrm>
                <a:off x="534" y="2943"/>
                <a:ext cx="30" cy="78"/>
              </a:xfrm>
              <a:custGeom>
                <a:avLst/>
                <a:gdLst/>
                <a:ahLst/>
                <a:cxnLst>
                  <a:cxn ang="0">
                    <a:pos x="24" y="6"/>
                  </a:cxn>
                  <a:cxn ang="0">
                    <a:pos x="18" y="24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6" y="42"/>
                  </a:cxn>
                  <a:cxn ang="0">
                    <a:pos x="18" y="78"/>
                  </a:cxn>
                  <a:cxn ang="0">
                    <a:pos x="18" y="24"/>
                  </a:cxn>
                  <a:cxn ang="0">
                    <a:pos x="24" y="12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12" y="0"/>
                  </a:cxn>
                  <a:cxn ang="0">
                    <a:pos x="24" y="6"/>
                  </a:cxn>
                  <a:cxn ang="0">
                    <a:pos x="24" y="6"/>
                  </a:cxn>
                </a:cxnLst>
                <a:rect l="0" t="0" r="r" b="b"/>
                <a:pathLst>
                  <a:path w="30" h="78">
                    <a:moveTo>
                      <a:pt x="24" y="6"/>
                    </a:moveTo>
                    <a:lnTo>
                      <a:pt x="18" y="24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24"/>
                    </a:lnTo>
                    <a:lnTo>
                      <a:pt x="24" y="1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24" y="6"/>
                    </a:lnTo>
                    <a:lnTo>
                      <a:pt x="24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hidden">
              <a:xfrm>
                <a:off x="540" y="3039"/>
                <a:ext cx="24" cy="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2" y="6"/>
                  </a:cxn>
                  <a:cxn ang="0">
                    <a:pos x="24" y="24"/>
                  </a:cxn>
                  <a:cxn ang="0">
                    <a:pos x="24" y="18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4" h="24">
                    <a:moveTo>
                      <a:pt x="6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18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hidden">
              <a:xfrm>
                <a:off x="801" y="2681"/>
                <a:ext cx="215" cy="216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147" y="36"/>
                  </a:cxn>
                  <a:cxn ang="0">
                    <a:pos x="132" y="49"/>
                  </a:cxn>
                  <a:cxn ang="0">
                    <a:pos x="104" y="79"/>
                  </a:cxn>
                  <a:cxn ang="0">
                    <a:pos x="87" y="114"/>
                  </a:cxn>
                  <a:cxn ang="0">
                    <a:pos x="48" y="156"/>
                  </a:cxn>
                  <a:cxn ang="0">
                    <a:pos x="42" y="166"/>
                  </a:cxn>
                  <a:cxn ang="0">
                    <a:pos x="29" y="177"/>
                  </a:cxn>
                  <a:cxn ang="0">
                    <a:pos x="0" y="208"/>
                  </a:cxn>
                  <a:cxn ang="0">
                    <a:pos x="48" y="216"/>
                  </a:cxn>
                  <a:cxn ang="0">
                    <a:pos x="215" y="0"/>
                  </a:cxn>
                </a:cxnLst>
                <a:rect l="0" t="0" r="r" b="b"/>
                <a:pathLst>
                  <a:path w="215" h="216">
                    <a:moveTo>
                      <a:pt x="215" y="0"/>
                    </a:moveTo>
                    <a:lnTo>
                      <a:pt x="147" y="36"/>
                    </a:lnTo>
                    <a:lnTo>
                      <a:pt x="132" y="49"/>
                    </a:lnTo>
                    <a:lnTo>
                      <a:pt x="104" y="79"/>
                    </a:lnTo>
                    <a:lnTo>
                      <a:pt x="87" y="114"/>
                    </a:lnTo>
                    <a:lnTo>
                      <a:pt x="48" y="156"/>
                    </a:lnTo>
                    <a:lnTo>
                      <a:pt x="42" y="166"/>
                    </a:lnTo>
                    <a:lnTo>
                      <a:pt x="29" y="177"/>
                    </a:lnTo>
                    <a:lnTo>
                      <a:pt x="0" y="208"/>
                    </a:lnTo>
                    <a:lnTo>
                      <a:pt x="48" y="216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hidden">
              <a:xfrm>
                <a:off x="536" y="2710"/>
                <a:ext cx="212" cy="179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44" y="36"/>
                  </a:cxn>
                  <a:cxn ang="0">
                    <a:pos x="0" y="179"/>
                  </a:cxn>
                  <a:cxn ang="0">
                    <a:pos x="177" y="85"/>
                  </a:cxn>
                  <a:cxn ang="0">
                    <a:pos x="212" y="0"/>
                  </a:cxn>
                </a:cxnLst>
                <a:rect l="0" t="0" r="r" b="b"/>
                <a:pathLst>
                  <a:path w="212" h="179">
                    <a:moveTo>
                      <a:pt x="212" y="0"/>
                    </a:moveTo>
                    <a:lnTo>
                      <a:pt x="144" y="36"/>
                    </a:lnTo>
                    <a:lnTo>
                      <a:pt x="0" y="179"/>
                    </a:lnTo>
                    <a:lnTo>
                      <a:pt x="177" y="85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hidden">
              <a:xfrm>
                <a:off x="1037" y="2609"/>
                <a:ext cx="64" cy="79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4" y="79"/>
                  </a:cxn>
                  <a:cxn ang="0">
                    <a:pos x="60" y="0"/>
                  </a:cxn>
                  <a:cxn ang="0">
                    <a:pos x="0" y="22"/>
                  </a:cxn>
                </a:cxnLst>
                <a:rect l="0" t="0" r="r" b="b"/>
                <a:pathLst>
                  <a:path w="64" h="79">
                    <a:moveTo>
                      <a:pt x="0" y="22"/>
                    </a:moveTo>
                    <a:lnTo>
                      <a:pt x="64" y="79"/>
                    </a:lnTo>
                    <a:lnTo>
                      <a:pt x="6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1" name="Freeform 39"/>
              <p:cNvSpPr>
                <a:spLocks/>
              </p:cNvSpPr>
              <p:nvPr userDrawn="1"/>
            </p:nvSpPr>
            <p:spPr bwMode="hidden">
              <a:xfrm>
                <a:off x="867" y="2471"/>
                <a:ext cx="137" cy="2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87"/>
                  </a:cxn>
                  <a:cxn ang="0">
                    <a:pos x="69" y="154"/>
                  </a:cxn>
                  <a:cxn ang="0">
                    <a:pos x="137" y="207"/>
                  </a:cxn>
                  <a:cxn ang="0">
                    <a:pos x="0" y="0"/>
                  </a:cxn>
                </a:cxnLst>
                <a:rect l="0" t="0" r="r" b="b"/>
                <a:pathLst>
                  <a:path w="137" h="207">
                    <a:moveTo>
                      <a:pt x="0" y="0"/>
                    </a:moveTo>
                    <a:lnTo>
                      <a:pt x="17" y="87"/>
                    </a:lnTo>
                    <a:lnTo>
                      <a:pt x="69" y="154"/>
                    </a:lnTo>
                    <a:lnTo>
                      <a:pt x="137" y="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" name="Freeform 40"/>
              <p:cNvSpPr>
                <a:spLocks/>
              </p:cNvSpPr>
              <p:nvPr userDrawn="1"/>
            </p:nvSpPr>
            <p:spPr bwMode="hidden">
              <a:xfrm>
                <a:off x="817" y="2507"/>
                <a:ext cx="65" cy="222"/>
              </a:xfrm>
              <a:custGeom>
                <a:avLst/>
                <a:gdLst/>
                <a:ahLst/>
                <a:cxnLst>
                  <a:cxn ang="0">
                    <a:pos x="0" y="222"/>
                  </a:cxn>
                  <a:cxn ang="0">
                    <a:pos x="40" y="142"/>
                  </a:cxn>
                  <a:cxn ang="0">
                    <a:pos x="65" y="72"/>
                  </a:cxn>
                  <a:cxn ang="0">
                    <a:pos x="7" y="0"/>
                  </a:cxn>
                  <a:cxn ang="0">
                    <a:pos x="0" y="222"/>
                  </a:cxn>
                </a:cxnLst>
                <a:rect l="0" t="0" r="r" b="b"/>
                <a:pathLst>
                  <a:path w="65" h="222">
                    <a:moveTo>
                      <a:pt x="0" y="222"/>
                    </a:moveTo>
                    <a:lnTo>
                      <a:pt x="40" y="142"/>
                    </a:lnTo>
                    <a:lnTo>
                      <a:pt x="65" y="72"/>
                    </a:lnTo>
                    <a:lnTo>
                      <a:pt x="7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62505" name="Rectangle 41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2506" name="Rectangle 4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357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3693B-06C5-4F05-8F5F-E1684DB472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8290B-3418-4820-AFDE-63CE8A66B7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8750"/>
            <a:ext cx="2057400" cy="59721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8750"/>
            <a:ext cx="6019800" cy="5972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4D8A0-B603-4B93-865F-250351CC94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750"/>
            <a:ext cx="8229600" cy="12588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1C2AF1-5994-48DC-9B2F-F86B615B65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6D734-A947-4D0E-86F7-80EFCC6A33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986E0-4541-4A47-8D1E-0C5190F785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031C5-5CC8-4D55-B813-85F8DABAE6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C9D8C-4F27-467C-87B1-8BD1A8DFFB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AE8D6-54A4-4DF4-B496-66805AB319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4F9D7-E87C-42B5-90BB-461036E8FB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3CDB1-4BCC-4C7A-BC0B-BA26EF7E08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EB389-7176-4BC9-AC25-BD14224F43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0825" cy="6851650"/>
            <a:chOff x="0" y="0"/>
            <a:chExt cx="5758" cy="4316"/>
          </a:xfrm>
        </p:grpSpPr>
        <p:sp>
          <p:nvSpPr>
            <p:cNvPr id="61443" name="Freeform 3"/>
            <p:cNvSpPr>
              <a:spLocks/>
            </p:cNvSpPr>
            <p:nvPr/>
          </p:nvSpPr>
          <p:spPr bwMode="hidden">
            <a:xfrm>
              <a:off x="1812" y="2811"/>
              <a:ext cx="3946" cy="1505"/>
            </a:xfrm>
            <a:custGeom>
              <a:avLst/>
              <a:gdLst/>
              <a:ahLst/>
              <a:cxnLst>
                <a:cxn ang="0">
                  <a:pos x="149" y="1505"/>
                </a:cxn>
                <a:cxn ang="0">
                  <a:pos x="687" y="1331"/>
                </a:cxn>
                <a:cxn ang="0">
                  <a:pos x="1213" y="1157"/>
                </a:cxn>
                <a:cxn ang="0">
                  <a:pos x="1728" y="977"/>
                </a:cxn>
                <a:cxn ang="0">
                  <a:pos x="2218" y="792"/>
                </a:cxn>
                <a:cxn ang="0">
                  <a:pos x="2457" y="696"/>
                </a:cxn>
                <a:cxn ang="0">
                  <a:pos x="2690" y="606"/>
                </a:cxn>
                <a:cxn ang="0">
                  <a:pos x="2918" y="510"/>
                </a:cxn>
                <a:cxn ang="0">
                  <a:pos x="3139" y="420"/>
                </a:cxn>
                <a:cxn ang="0">
                  <a:pos x="3348" y="324"/>
                </a:cxn>
                <a:cxn ang="0">
                  <a:pos x="3551" y="234"/>
                </a:cxn>
                <a:cxn ang="0">
                  <a:pos x="3749" y="138"/>
                </a:cxn>
                <a:cxn ang="0">
                  <a:pos x="3934" y="48"/>
                </a:cxn>
                <a:cxn ang="0">
                  <a:pos x="3934" y="0"/>
                </a:cxn>
                <a:cxn ang="0">
                  <a:pos x="3743" y="96"/>
                </a:cxn>
                <a:cxn ang="0">
                  <a:pos x="3539" y="192"/>
                </a:cxn>
                <a:cxn ang="0">
                  <a:pos x="3330" y="288"/>
                </a:cxn>
                <a:cxn ang="0">
                  <a:pos x="3115" y="384"/>
                </a:cxn>
                <a:cxn ang="0">
                  <a:pos x="2888" y="480"/>
                </a:cxn>
                <a:cxn ang="0">
                  <a:pos x="2654" y="576"/>
                </a:cxn>
                <a:cxn ang="0">
                  <a:pos x="2409" y="672"/>
                </a:cxn>
                <a:cxn ang="0">
                  <a:pos x="2164" y="768"/>
                </a:cxn>
                <a:cxn ang="0">
                  <a:pos x="1907" y="864"/>
                </a:cxn>
                <a:cxn ang="0">
                  <a:pos x="1650" y="960"/>
                </a:cxn>
                <a:cxn ang="0">
                  <a:pos x="1112" y="1145"/>
                </a:cxn>
                <a:cxn ang="0">
                  <a:pos x="562" y="1331"/>
                </a:cxn>
                <a:cxn ang="0">
                  <a:pos x="0" y="1505"/>
                </a:cxn>
                <a:cxn ang="0">
                  <a:pos x="149" y="1505"/>
                </a:cxn>
                <a:cxn ang="0">
                  <a:pos x="149" y="1505"/>
                </a:cxn>
              </a:cxnLst>
              <a:rect l="0" t="0" r="r" b="b"/>
              <a:pathLst>
                <a:path w="3934" h="1505">
                  <a:moveTo>
                    <a:pt x="149" y="1505"/>
                  </a:moveTo>
                  <a:lnTo>
                    <a:pt x="687" y="1331"/>
                  </a:lnTo>
                  <a:lnTo>
                    <a:pt x="1213" y="1157"/>
                  </a:lnTo>
                  <a:lnTo>
                    <a:pt x="1728" y="977"/>
                  </a:lnTo>
                  <a:lnTo>
                    <a:pt x="2218" y="792"/>
                  </a:lnTo>
                  <a:lnTo>
                    <a:pt x="2457" y="696"/>
                  </a:lnTo>
                  <a:lnTo>
                    <a:pt x="2690" y="606"/>
                  </a:lnTo>
                  <a:lnTo>
                    <a:pt x="2918" y="510"/>
                  </a:lnTo>
                  <a:lnTo>
                    <a:pt x="3139" y="420"/>
                  </a:lnTo>
                  <a:lnTo>
                    <a:pt x="3348" y="324"/>
                  </a:lnTo>
                  <a:lnTo>
                    <a:pt x="3551" y="234"/>
                  </a:lnTo>
                  <a:lnTo>
                    <a:pt x="3749" y="138"/>
                  </a:lnTo>
                  <a:lnTo>
                    <a:pt x="3934" y="48"/>
                  </a:lnTo>
                  <a:lnTo>
                    <a:pt x="3934" y="0"/>
                  </a:lnTo>
                  <a:lnTo>
                    <a:pt x="3743" y="96"/>
                  </a:lnTo>
                  <a:lnTo>
                    <a:pt x="3539" y="192"/>
                  </a:lnTo>
                  <a:lnTo>
                    <a:pt x="3330" y="288"/>
                  </a:lnTo>
                  <a:lnTo>
                    <a:pt x="3115" y="384"/>
                  </a:lnTo>
                  <a:lnTo>
                    <a:pt x="2888" y="480"/>
                  </a:lnTo>
                  <a:lnTo>
                    <a:pt x="2654" y="576"/>
                  </a:lnTo>
                  <a:lnTo>
                    <a:pt x="2409" y="672"/>
                  </a:lnTo>
                  <a:lnTo>
                    <a:pt x="2164" y="768"/>
                  </a:lnTo>
                  <a:lnTo>
                    <a:pt x="1907" y="864"/>
                  </a:lnTo>
                  <a:lnTo>
                    <a:pt x="1650" y="960"/>
                  </a:lnTo>
                  <a:lnTo>
                    <a:pt x="1112" y="1145"/>
                  </a:lnTo>
                  <a:lnTo>
                    <a:pt x="562" y="1331"/>
                  </a:lnTo>
                  <a:lnTo>
                    <a:pt x="0" y="1505"/>
                  </a:lnTo>
                  <a:lnTo>
                    <a:pt x="149" y="1505"/>
                  </a:lnTo>
                  <a:lnTo>
                    <a:pt x="149" y="150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44" name="Freeform 4"/>
            <p:cNvSpPr>
              <a:spLocks/>
            </p:cNvSpPr>
            <p:nvPr/>
          </p:nvSpPr>
          <p:spPr bwMode="hidden">
            <a:xfrm>
              <a:off x="4025" y="3627"/>
              <a:ext cx="1733" cy="689"/>
            </a:xfrm>
            <a:custGeom>
              <a:avLst/>
              <a:gdLst/>
              <a:ahLst/>
              <a:cxnLst>
                <a:cxn ang="0">
                  <a:pos x="132" y="689"/>
                </a:cxn>
                <a:cxn ang="0">
                  <a:pos x="550" y="527"/>
                </a:cxn>
                <a:cxn ang="0">
                  <a:pos x="963" y="365"/>
                </a:cxn>
                <a:cxn ang="0">
                  <a:pos x="1160" y="287"/>
                </a:cxn>
                <a:cxn ang="0">
                  <a:pos x="1357" y="203"/>
                </a:cxn>
                <a:cxn ang="0">
                  <a:pos x="1549" y="126"/>
                </a:cxn>
                <a:cxn ang="0">
                  <a:pos x="1728" y="48"/>
                </a:cxn>
                <a:cxn ang="0">
                  <a:pos x="1728" y="0"/>
                </a:cxn>
                <a:cxn ang="0">
                  <a:pos x="1531" y="84"/>
                </a:cxn>
                <a:cxn ang="0">
                  <a:pos x="1327" y="167"/>
                </a:cxn>
                <a:cxn ang="0">
                  <a:pos x="1118" y="257"/>
                </a:cxn>
                <a:cxn ang="0">
                  <a:pos x="903" y="341"/>
                </a:cxn>
                <a:cxn ang="0">
                  <a:pos x="454" y="515"/>
                </a:cxn>
                <a:cxn ang="0">
                  <a:pos x="0" y="689"/>
                </a:cxn>
                <a:cxn ang="0">
                  <a:pos x="132" y="689"/>
                </a:cxn>
                <a:cxn ang="0">
                  <a:pos x="132" y="689"/>
                </a:cxn>
              </a:cxnLst>
              <a:rect l="0" t="0" r="r" b="b"/>
              <a:pathLst>
                <a:path w="1728" h="689">
                  <a:moveTo>
                    <a:pt x="132" y="689"/>
                  </a:moveTo>
                  <a:lnTo>
                    <a:pt x="550" y="527"/>
                  </a:lnTo>
                  <a:lnTo>
                    <a:pt x="963" y="365"/>
                  </a:lnTo>
                  <a:lnTo>
                    <a:pt x="1160" y="287"/>
                  </a:lnTo>
                  <a:lnTo>
                    <a:pt x="1357" y="203"/>
                  </a:lnTo>
                  <a:lnTo>
                    <a:pt x="1549" y="126"/>
                  </a:lnTo>
                  <a:lnTo>
                    <a:pt x="1728" y="48"/>
                  </a:lnTo>
                  <a:lnTo>
                    <a:pt x="1728" y="0"/>
                  </a:lnTo>
                  <a:lnTo>
                    <a:pt x="1531" y="84"/>
                  </a:lnTo>
                  <a:lnTo>
                    <a:pt x="1327" y="167"/>
                  </a:lnTo>
                  <a:lnTo>
                    <a:pt x="1118" y="257"/>
                  </a:lnTo>
                  <a:lnTo>
                    <a:pt x="903" y="341"/>
                  </a:lnTo>
                  <a:lnTo>
                    <a:pt x="454" y="515"/>
                  </a:lnTo>
                  <a:lnTo>
                    <a:pt x="0" y="689"/>
                  </a:lnTo>
                  <a:lnTo>
                    <a:pt x="132" y="689"/>
                  </a:lnTo>
                  <a:lnTo>
                    <a:pt x="132" y="68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45" name="Freeform 5"/>
            <p:cNvSpPr>
              <a:spLocks/>
            </p:cNvSpPr>
            <p:nvPr/>
          </p:nvSpPr>
          <p:spPr bwMode="hidden">
            <a:xfrm>
              <a:off x="0" y="0"/>
              <a:ext cx="5578" cy="3447"/>
            </a:xfrm>
            <a:custGeom>
              <a:avLst/>
              <a:gdLst/>
              <a:ahLst/>
              <a:cxnLst>
                <a:cxn ang="0">
                  <a:pos x="5561" y="929"/>
                </a:cxn>
                <a:cxn ang="0">
                  <a:pos x="5537" y="773"/>
                </a:cxn>
                <a:cxn ang="0">
                  <a:pos x="5453" y="629"/>
                </a:cxn>
                <a:cxn ang="0">
                  <a:pos x="5327" y="492"/>
                </a:cxn>
                <a:cxn ang="0">
                  <a:pos x="5148" y="366"/>
                </a:cxn>
                <a:cxn ang="0">
                  <a:pos x="4921" y="252"/>
                </a:cxn>
                <a:cxn ang="0">
                  <a:pos x="4652" y="144"/>
                </a:cxn>
                <a:cxn ang="0">
                  <a:pos x="4341" y="48"/>
                </a:cxn>
                <a:cxn ang="0">
                  <a:pos x="4000" y="0"/>
                </a:cxn>
                <a:cxn ang="0">
                  <a:pos x="4359" y="90"/>
                </a:cxn>
                <a:cxn ang="0">
                  <a:pos x="4670" y="192"/>
                </a:cxn>
                <a:cxn ang="0">
                  <a:pos x="4933" y="306"/>
                </a:cxn>
                <a:cxn ang="0">
                  <a:pos x="5148" y="426"/>
                </a:cxn>
                <a:cxn ang="0">
                  <a:pos x="5315" y="557"/>
                </a:cxn>
                <a:cxn ang="0">
                  <a:pos x="5429" y="701"/>
                </a:cxn>
                <a:cxn ang="0">
                  <a:pos x="5489" y="851"/>
                </a:cxn>
                <a:cxn ang="0">
                  <a:pos x="5489" y="1013"/>
                </a:cxn>
                <a:cxn ang="0">
                  <a:pos x="5441" y="1163"/>
                </a:cxn>
                <a:cxn ang="0">
                  <a:pos x="5345" y="1319"/>
                </a:cxn>
                <a:cxn ang="0">
                  <a:pos x="5202" y="1475"/>
                </a:cxn>
                <a:cxn ang="0">
                  <a:pos x="5017" y="1630"/>
                </a:cxn>
                <a:cxn ang="0">
                  <a:pos x="4789" y="1786"/>
                </a:cxn>
                <a:cxn ang="0">
                  <a:pos x="4526" y="1948"/>
                </a:cxn>
                <a:cxn ang="0">
                  <a:pos x="4215" y="2104"/>
                </a:cxn>
                <a:cxn ang="0">
                  <a:pos x="3875" y="2260"/>
                </a:cxn>
                <a:cxn ang="0">
                  <a:pos x="3498" y="2416"/>
                </a:cxn>
                <a:cxn ang="0">
                  <a:pos x="3085" y="2566"/>
                </a:cxn>
                <a:cxn ang="0">
                  <a:pos x="2643" y="2715"/>
                </a:cxn>
                <a:cxn ang="0">
                  <a:pos x="2164" y="2865"/>
                </a:cxn>
                <a:cxn ang="0">
                  <a:pos x="1662" y="3009"/>
                </a:cxn>
                <a:cxn ang="0">
                  <a:pos x="1136" y="3147"/>
                </a:cxn>
                <a:cxn ang="0">
                  <a:pos x="580" y="3279"/>
                </a:cxn>
                <a:cxn ang="0">
                  <a:pos x="0" y="3447"/>
                </a:cxn>
                <a:cxn ang="0">
                  <a:pos x="867" y="3249"/>
                </a:cxn>
                <a:cxn ang="0">
                  <a:pos x="1417" y="3105"/>
                </a:cxn>
                <a:cxn ang="0">
                  <a:pos x="1937" y="2961"/>
                </a:cxn>
                <a:cxn ang="0">
                  <a:pos x="2434" y="2817"/>
                </a:cxn>
                <a:cxn ang="0">
                  <a:pos x="2900" y="2668"/>
                </a:cxn>
                <a:cxn ang="0">
                  <a:pos x="3330" y="2512"/>
                </a:cxn>
                <a:cxn ang="0">
                  <a:pos x="3731" y="2356"/>
                </a:cxn>
                <a:cxn ang="0">
                  <a:pos x="4096" y="2200"/>
                </a:cxn>
                <a:cxn ang="0">
                  <a:pos x="4425" y="2038"/>
                </a:cxn>
                <a:cxn ang="0">
                  <a:pos x="4718" y="1876"/>
                </a:cxn>
                <a:cxn ang="0">
                  <a:pos x="4969" y="1720"/>
                </a:cxn>
                <a:cxn ang="0">
                  <a:pos x="5178" y="1559"/>
                </a:cxn>
                <a:cxn ang="0">
                  <a:pos x="5339" y="1397"/>
                </a:cxn>
                <a:cxn ang="0">
                  <a:pos x="5459" y="1241"/>
                </a:cxn>
                <a:cxn ang="0">
                  <a:pos x="5537" y="1085"/>
                </a:cxn>
                <a:cxn ang="0">
                  <a:pos x="5555" y="1007"/>
                </a:cxn>
              </a:cxnLst>
              <a:rect l="0" t="0" r="r" b="b"/>
              <a:pathLst>
                <a:path w="5561" h="3447">
                  <a:moveTo>
                    <a:pt x="5555" y="1007"/>
                  </a:moveTo>
                  <a:lnTo>
                    <a:pt x="5561" y="929"/>
                  </a:lnTo>
                  <a:lnTo>
                    <a:pt x="5555" y="851"/>
                  </a:lnTo>
                  <a:lnTo>
                    <a:pt x="5537" y="773"/>
                  </a:lnTo>
                  <a:lnTo>
                    <a:pt x="5501" y="701"/>
                  </a:lnTo>
                  <a:lnTo>
                    <a:pt x="5453" y="629"/>
                  </a:lnTo>
                  <a:lnTo>
                    <a:pt x="5399" y="563"/>
                  </a:lnTo>
                  <a:lnTo>
                    <a:pt x="5327" y="492"/>
                  </a:lnTo>
                  <a:lnTo>
                    <a:pt x="5244" y="432"/>
                  </a:lnTo>
                  <a:lnTo>
                    <a:pt x="5148" y="366"/>
                  </a:lnTo>
                  <a:lnTo>
                    <a:pt x="5040" y="306"/>
                  </a:lnTo>
                  <a:lnTo>
                    <a:pt x="4921" y="252"/>
                  </a:lnTo>
                  <a:lnTo>
                    <a:pt x="4795" y="198"/>
                  </a:lnTo>
                  <a:lnTo>
                    <a:pt x="4652" y="144"/>
                  </a:lnTo>
                  <a:lnTo>
                    <a:pt x="4502" y="90"/>
                  </a:lnTo>
                  <a:lnTo>
                    <a:pt x="4341" y="48"/>
                  </a:lnTo>
                  <a:lnTo>
                    <a:pt x="4167" y="0"/>
                  </a:lnTo>
                  <a:lnTo>
                    <a:pt x="4000" y="0"/>
                  </a:lnTo>
                  <a:lnTo>
                    <a:pt x="4185" y="42"/>
                  </a:lnTo>
                  <a:lnTo>
                    <a:pt x="4359" y="90"/>
                  </a:lnTo>
                  <a:lnTo>
                    <a:pt x="4520" y="138"/>
                  </a:lnTo>
                  <a:lnTo>
                    <a:pt x="4670" y="192"/>
                  </a:lnTo>
                  <a:lnTo>
                    <a:pt x="4807" y="246"/>
                  </a:lnTo>
                  <a:lnTo>
                    <a:pt x="4933" y="306"/>
                  </a:lnTo>
                  <a:lnTo>
                    <a:pt x="5046" y="366"/>
                  </a:lnTo>
                  <a:lnTo>
                    <a:pt x="5148" y="426"/>
                  </a:lnTo>
                  <a:lnTo>
                    <a:pt x="5238" y="492"/>
                  </a:lnTo>
                  <a:lnTo>
                    <a:pt x="5315" y="557"/>
                  </a:lnTo>
                  <a:lnTo>
                    <a:pt x="5381" y="629"/>
                  </a:lnTo>
                  <a:lnTo>
                    <a:pt x="5429" y="701"/>
                  </a:lnTo>
                  <a:lnTo>
                    <a:pt x="5465" y="779"/>
                  </a:lnTo>
                  <a:lnTo>
                    <a:pt x="5489" y="851"/>
                  </a:lnTo>
                  <a:lnTo>
                    <a:pt x="5495" y="935"/>
                  </a:lnTo>
                  <a:lnTo>
                    <a:pt x="5489" y="1013"/>
                  </a:lnTo>
                  <a:lnTo>
                    <a:pt x="5471" y="1091"/>
                  </a:lnTo>
                  <a:lnTo>
                    <a:pt x="5441" y="1163"/>
                  </a:lnTo>
                  <a:lnTo>
                    <a:pt x="5399" y="1241"/>
                  </a:lnTo>
                  <a:lnTo>
                    <a:pt x="5345" y="1319"/>
                  </a:lnTo>
                  <a:lnTo>
                    <a:pt x="5280" y="1397"/>
                  </a:lnTo>
                  <a:lnTo>
                    <a:pt x="5202" y="1475"/>
                  </a:lnTo>
                  <a:lnTo>
                    <a:pt x="5118" y="1553"/>
                  </a:lnTo>
                  <a:lnTo>
                    <a:pt x="5017" y="1630"/>
                  </a:lnTo>
                  <a:lnTo>
                    <a:pt x="4909" y="1708"/>
                  </a:lnTo>
                  <a:lnTo>
                    <a:pt x="4789" y="1786"/>
                  </a:lnTo>
                  <a:lnTo>
                    <a:pt x="4664" y="1870"/>
                  </a:lnTo>
                  <a:lnTo>
                    <a:pt x="4526" y="1948"/>
                  </a:lnTo>
                  <a:lnTo>
                    <a:pt x="4377" y="2026"/>
                  </a:lnTo>
                  <a:lnTo>
                    <a:pt x="4215" y="2104"/>
                  </a:lnTo>
                  <a:lnTo>
                    <a:pt x="4048" y="2182"/>
                  </a:lnTo>
                  <a:lnTo>
                    <a:pt x="3875" y="2260"/>
                  </a:lnTo>
                  <a:lnTo>
                    <a:pt x="3689" y="2338"/>
                  </a:lnTo>
                  <a:lnTo>
                    <a:pt x="3498" y="2416"/>
                  </a:lnTo>
                  <a:lnTo>
                    <a:pt x="3295" y="2488"/>
                  </a:lnTo>
                  <a:lnTo>
                    <a:pt x="3085" y="2566"/>
                  </a:lnTo>
                  <a:lnTo>
                    <a:pt x="2864" y="2644"/>
                  </a:lnTo>
                  <a:lnTo>
                    <a:pt x="2643" y="2715"/>
                  </a:lnTo>
                  <a:lnTo>
                    <a:pt x="2410" y="2793"/>
                  </a:lnTo>
                  <a:lnTo>
                    <a:pt x="2164" y="2865"/>
                  </a:lnTo>
                  <a:lnTo>
                    <a:pt x="1919" y="2937"/>
                  </a:lnTo>
                  <a:lnTo>
                    <a:pt x="1662" y="3009"/>
                  </a:lnTo>
                  <a:lnTo>
                    <a:pt x="1399" y="3075"/>
                  </a:lnTo>
                  <a:lnTo>
                    <a:pt x="1136" y="3147"/>
                  </a:lnTo>
                  <a:lnTo>
                    <a:pt x="861" y="3213"/>
                  </a:lnTo>
                  <a:lnTo>
                    <a:pt x="580" y="3279"/>
                  </a:lnTo>
                  <a:lnTo>
                    <a:pt x="0" y="3411"/>
                  </a:lnTo>
                  <a:lnTo>
                    <a:pt x="0" y="3447"/>
                  </a:lnTo>
                  <a:lnTo>
                    <a:pt x="586" y="3315"/>
                  </a:lnTo>
                  <a:lnTo>
                    <a:pt x="867" y="3249"/>
                  </a:lnTo>
                  <a:lnTo>
                    <a:pt x="1148" y="3177"/>
                  </a:lnTo>
                  <a:lnTo>
                    <a:pt x="1417" y="3105"/>
                  </a:lnTo>
                  <a:lnTo>
                    <a:pt x="1680" y="3039"/>
                  </a:lnTo>
                  <a:lnTo>
                    <a:pt x="1937" y="2961"/>
                  </a:lnTo>
                  <a:lnTo>
                    <a:pt x="2188" y="2889"/>
                  </a:lnTo>
                  <a:lnTo>
                    <a:pt x="2434" y="2817"/>
                  </a:lnTo>
                  <a:lnTo>
                    <a:pt x="2673" y="2739"/>
                  </a:lnTo>
                  <a:lnTo>
                    <a:pt x="2900" y="2668"/>
                  </a:lnTo>
                  <a:lnTo>
                    <a:pt x="3121" y="2590"/>
                  </a:lnTo>
                  <a:lnTo>
                    <a:pt x="3330" y="2512"/>
                  </a:lnTo>
                  <a:lnTo>
                    <a:pt x="3534" y="2434"/>
                  </a:lnTo>
                  <a:lnTo>
                    <a:pt x="3731" y="2356"/>
                  </a:lnTo>
                  <a:lnTo>
                    <a:pt x="3916" y="2278"/>
                  </a:lnTo>
                  <a:lnTo>
                    <a:pt x="4096" y="2200"/>
                  </a:lnTo>
                  <a:lnTo>
                    <a:pt x="4263" y="2116"/>
                  </a:lnTo>
                  <a:lnTo>
                    <a:pt x="4425" y="2038"/>
                  </a:lnTo>
                  <a:lnTo>
                    <a:pt x="4574" y="1960"/>
                  </a:lnTo>
                  <a:lnTo>
                    <a:pt x="4718" y="1876"/>
                  </a:lnTo>
                  <a:lnTo>
                    <a:pt x="4849" y="1798"/>
                  </a:lnTo>
                  <a:lnTo>
                    <a:pt x="4969" y="1720"/>
                  </a:lnTo>
                  <a:lnTo>
                    <a:pt x="5076" y="1636"/>
                  </a:lnTo>
                  <a:lnTo>
                    <a:pt x="5178" y="1559"/>
                  </a:lnTo>
                  <a:lnTo>
                    <a:pt x="5262" y="1481"/>
                  </a:lnTo>
                  <a:lnTo>
                    <a:pt x="5339" y="1397"/>
                  </a:lnTo>
                  <a:lnTo>
                    <a:pt x="5405" y="1319"/>
                  </a:lnTo>
                  <a:lnTo>
                    <a:pt x="5459" y="1241"/>
                  </a:lnTo>
                  <a:lnTo>
                    <a:pt x="5507" y="1163"/>
                  </a:lnTo>
                  <a:lnTo>
                    <a:pt x="5537" y="1085"/>
                  </a:lnTo>
                  <a:lnTo>
                    <a:pt x="5555" y="1007"/>
                  </a:lnTo>
                  <a:lnTo>
                    <a:pt x="5555" y="10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46" name="Freeform 6"/>
            <p:cNvSpPr>
              <a:spLocks/>
            </p:cNvSpPr>
            <p:nvPr/>
          </p:nvSpPr>
          <p:spPr bwMode="hidden">
            <a:xfrm>
              <a:off x="4942" y="0"/>
              <a:ext cx="816" cy="276"/>
            </a:xfrm>
            <a:custGeom>
              <a:avLst/>
              <a:gdLst/>
              <a:ahLst/>
              <a:cxnLst>
                <a:cxn ang="0">
                  <a:pos x="813" y="222"/>
                </a:cxn>
                <a:cxn ang="0">
                  <a:pos x="670" y="162"/>
                </a:cxn>
                <a:cxn ang="0">
                  <a:pos x="514" y="108"/>
                </a:cxn>
                <a:cxn ang="0">
                  <a:pos x="347" y="54"/>
                </a:cxn>
                <a:cxn ang="0">
                  <a:pos x="167" y="0"/>
                </a:cxn>
                <a:cxn ang="0">
                  <a:pos x="0" y="0"/>
                </a:cxn>
                <a:cxn ang="0">
                  <a:pos x="227" y="60"/>
                </a:cxn>
                <a:cxn ang="0">
                  <a:pos x="442" y="132"/>
                </a:cxn>
                <a:cxn ang="0">
                  <a:pos x="634" y="204"/>
                </a:cxn>
                <a:cxn ang="0">
                  <a:pos x="813" y="276"/>
                </a:cxn>
                <a:cxn ang="0">
                  <a:pos x="813" y="222"/>
                </a:cxn>
                <a:cxn ang="0">
                  <a:pos x="813" y="222"/>
                </a:cxn>
              </a:cxnLst>
              <a:rect l="0" t="0" r="r" b="b"/>
              <a:pathLst>
                <a:path w="813" h="276">
                  <a:moveTo>
                    <a:pt x="813" y="222"/>
                  </a:moveTo>
                  <a:lnTo>
                    <a:pt x="670" y="162"/>
                  </a:lnTo>
                  <a:lnTo>
                    <a:pt x="514" y="108"/>
                  </a:lnTo>
                  <a:lnTo>
                    <a:pt x="347" y="54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227" y="60"/>
                  </a:lnTo>
                  <a:lnTo>
                    <a:pt x="442" y="132"/>
                  </a:lnTo>
                  <a:lnTo>
                    <a:pt x="634" y="204"/>
                  </a:lnTo>
                  <a:lnTo>
                    <a:pt x="813" y="276"/>
                  </a:lnTo>
                  <a:lnTo>
                    <a:pt x="813" y="222"/>
                  </a:lnTo>
                  <a:lnTo>
                    <a:pt x="813" y="2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cmpd="sng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47" name="Freeform 7"/>
            <p:cNvSpPr>
              <a:spLocks/>
            </p:cNvSpPr>
            <p:nvPr/>
          </p:nvSpPr>
          <p:spPr bwMode="hidden">
            <a:xfrm>
              <a:off x="0" y="1984"/>
              <a:ext cx="5758" cy="2098"/>
            </a:xfrm>
            <a:custGeom>
              <a:avLst/>
              <a:gdLst/>
              <a:ahLst/>
              <a:cxnLst>
                <a:cxn ang="0">
                  <a:pos x="5740" y="0"/>
                </a:cxn>
                <a:cxn ang="0">
                  <a:pos x="5638" y="72"/>
                </a:cxn>
                <a:cxn ang="0">
                  <a:pos x="5537" y="138"/>
                </a:cxn>
                <a:cxn ang="0">
                  <a:pos x="5423" y="210"/>
                </a:cxn>
                <a:cxn ang="0">
                  <a:pos x="5304" y="276"/>
                </a:cxn>
                <a:cxn ang="0">
                  <a:pos x="5052" y="414"/>
                </a:cxn>
                <a:cxn ang="0">
                  <a:pos x="4777" y="552"/>
                </a:cxn>
                <a:cxn ang="0">
                  <a:pos x="4478" y="690"/>
                </a:cxn>
                <a:cxn ang="0">
                  <a:pos x="4162" y="827"/>
                </a:cxn>
                <a:cxn ang="0">
                  <a:pos x="3827" y="959"/>
                </a:cxn>
                <a:cxn ang="0">
                  <a:pos x="3468" y="1091"/>
                </a:cxn>
                <a:cxn ang="0">
                  <a:pos x="3091" y="1223"/>
                </a:cxn>
                <a:cxn ang="0">
                  <a:pos x="2697" y="1355"/>
                </a:cxn>
                <a:cxn ang="0">
                  <a:pos x="2284" y="1481"/>
                </a:cxn>
                <a:cxn ang="0">
                  <a:pos x="1860" y="1601"/>
                </a:cxn>
                <a:cxn ang="0">
                  <a:pos x="1417" y="1721"/>
                </a:cxn>
                <a:cxn ang="0">
                  <a:pos x="957" y="1834"/>
                </a:cxn>
                <a:cxn ang="0">
                  <a:pos x="484" y="1948"/>
                </a:cxn>
                <a:cxn ang="0">
                  <a:pos x="0" y="2056"/>
                </a:cxn>
                <a:cxn ang="0">
                  <a:pos x="0" y="2098"/>
                </a:cxn>
                <a:cxn ang="0">
                  <a:pos x="478" y="1990"/>
                </a:cxn>
                <a:cxn ang="0">
                  <a:pos x="951" y="1882"/>
                </a:cxn>
                <a:cxn ang="0">
                  <a:pos x="1405" y="1763"/>
                </a:cxn>
                <a:cxn ang="0">
                  <a:pos x="1842" y="1649"/>
                </a:cxn>
                <a:cxn ang="0">
                  <a:pos x="2266" y="1523"/>
                </a:cxn>
                <a:cxn ang="0">
                  <a:pos x="2679" y="1397"/>
                </a:cxn>
                <a:cxn ang="0">
                  <a:pos x="3067" y="1271"/>
                </a:cxn>
                <a:cxn ang="0">
                  <a:pos x="3444" y="1139"/>
                </a:cxn>
                <a:cxn ang="0">
                  <a:pos x="3803" y="1007"/>
                </a:cxn>
                <a:cxn ang="0">
                  <a:pos x="4138" y="875"/>
                </a:cxn>
                <a:cxn ang="0">
                  <a:pos x="4460" y="737"/>
                </a:cxn>
                <a:cxn ang="0">
                  <a:pos x="4759" y="600"/>
                </a:cxn>
                <a:cxn ang="0">
                  <a:pos x="5040" y="462"/>
                </a:cxn>
                <a:cxn ang="0">
                  <a:pos x="5292" y="324"/>
                </a:cxn>
                <a:cxn ang="0">
                  <a:pos x="5531" y="186"/>
                </a:cxn>
                <a:cxn ang="0">
                  <a:pos x="5740" y="48"/>
                </a:cxn>
                <a:cxn ang="0">
                  <a:pos x="5740" y="0"/>
                </a:cxn>
                <a:cxn ang="0">
                  <a:pos x="5740" y="0"/>
                </a:cxn>
              </a:cxnLst>
              <a:rect l="0" t="0" r="r" b="b"/>
              <a:pathLst>
                <a:path w="5740" h="2098">
                  <a:moveTo>
                    <a:pt x="5740" y="0"/>
                  </a:moveTo>
                  <a:lnTo>
                    <a:pt x="5638" y="72"/>
                  </a:lnTo>
                  <a:lnTo>
                    <a:pt x="5537" y="138"/>
                  </a:lnTo>
                  <a:lnTo>
                    <a:pt x="5423" y="210"/>
                  </a:lnTo>
                  <a:lnTo>
                    <a:pt x="5304" y="276"/>
                  </a:lnTo>
                  <a:lnTo>
                    <a:pt x="5052" y="414"/>
                  </a:lnTo>
                  <a:lnTo>
                    <a:pt x="4777" y="552"/>
                  </a:lnTo>
                  <a:lnTo>
                    <a:pt x="4478" y="690"/>
                  </a:lnTo>
                  <a:lnTo>
                    <a:pt x="4162" y="827"/>
                  </a:lnTo>
                  <a:lnTo>
                    <a:pt x="3827" y="959"/>
                  </a:lnTo>
                  <a:lnTo>
                    <a:pt x="3468" y="1091"/>
                  </a:lnTo>
                  <a:lnTo>
                    <a:pt x="3091" y="1223"/>
                  </a:lnTo>
                  <a:lnTo>
                    <a:pt x="2697" y="1355"/>
                  </a:lnTo>
                  <a:lnTo>
                    <a:pt x="2284" y="1481"/>
                  </a:lnTo>
                  <a:lnTo>
                    <a:pt x="1860" y="1601"/>
                  </a:lnTo>
                  <a:lnTo>
                    <a:pt x="1417" y="1721"/>
                  </a:lnTo>
                  <a:lnTo>
                    <a:pt x="957" y="1834"/>
                  </a:lnTo>
                  <a:lnTo>
                    <a:pt x="484" y="1948"/>
                  </a:lnTo>
                  <a:lnTo>
                    <a:pt x="0" y="2056"/>
                  </a:lnTo>
                  <a:lnTo>
                    <a:pt x="0" y="2098"/>
                  </a:lnTo>
                  <a:lnTo>
                    <a:pt x="478" y="1990"/>
                  </a:lnTo>
                  <a:lnTo>
                    <a:pt x="951" y="1882"/>
                  </a:lnTo>
                  <a:lnTo>
                    <a:pt x="1405" y="1763"/>
                  </a:lnTo>
                  <a:lnTo>
                    <a:pt x="1842" y="1649"/>
                  </a:lnTo>
                  <a:lnTo>
                    <a:pt x="2266" y="1523"/>
                  </a:lnTo>
                  <a:lnTo>
                    <a:pt x="2679" y="1397"/>
                  </a:lnTo>
                  <a:lnTo>
                    <a:pt x="3067" y="1271"/>
                  </a:lnTo>
                  <a:lnTo>
                    <a:pt x="3444" y="1139"/>
                  </a:lnTo>
                  <a:lnTo>
                    <a:pt x="3803" y="1007"/>
                  </a:lnTo>
                  <a:lnTo>
                    <a:pt x="4138" y="875"/>
                  </a:lnTo>
                  <a:lnTo>
                    <a:pt x="4460" y="737"/>
                  </a:lnTo>
                  <a:lnTo>
                    <a:pt x="4759" y="600"/>
                  </a:lnTo>
                  <a:lnTo>
                    <a:pt x="5040" y="462"/>
                  </a:lnTo>
                  <a:lnTo>
                    <a:pt x="5292" y="324"/>
                  </a:lnTo>
                  <a:lnTo>
                    <a:pt x="5531" y="186"/>
                  </a:lnTo>
                  <a:lnTo>
                    <a:pt x="5740" y="48"/>
                  </a:lnTo>
                  <a:lnTo>
                    <a:pt x="5740" y="0"/>
                  </a:lnTo>
                  <a:lnTo>
                    <a:pt x="57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48" name="Freeform 8"/>
            <p:cNvSpPr>
              <a:spLocks/>
            </p:cNvSpPr>
            <p:nvPr/>
          </p:nvSpPr>
          <p:spPr bwMode="hidden">
            <a:xfrm>
              <a:off x="0" y="102"/>
              <a:ext cx="1961" cy="1265"/>
            </a:xfrm>
            <a:custGeom>
              <a:avLst/>
              <a:gdLst/>
              <a:ahLst/>
              <a:cxnLst>
                <a:cxn ang="0">
                  <a:pos x="1955" y="485"/>
                </a:cxn>
                <a:cxn ang="0">
                  <a:pos x="1901" y="390"/>
                </a:cxn>
                <a:cxn ang="0">
                  <a:pos x="1770" y="306"/>
                </a:cxn>
                <a:cxn ang="0">
                  <a:pos x="1579" y="228"/>
                </a:cxn>
                <a:cxn ang="0">
                  <a:pos x="1327" y="162"/>
                </a:cxn>
                <a:cxn ang="0">
                  <a:pos x="1010" y="102"/>
                </a:cxn>
                <a:cxn ang="0">
                  <a:pos x="646" y="54"/>
                </a:cxn>
                <a:cxn ang="0">
                  <a:pos x="227" y="18"/>
                </a:cxn>
                <a:cxn ang="0">
                  <a:pos x="0" y="12"/>
                </a:cxn>
                <a:cxn ang="0">
                  <a:pos x="431" y="48"/>
                </a:cxn>
                <a:cxn ang="0">
                  <a:pos x="813" y="90"/>
                </a:cxn>
                <a:cxn ang="0">
                  <a:pos x="1148" y="144"/>
                </a:cxn>
                <a:cxn ang="0">
                  <a:pos x="1423" y="204"/>
                </a:cxn>
                <a:cxn ang="0">
                  <a:pos x="1638" y="276"/>
                </a:cxn>
                <a:cxn ang="0">
                  <a:pos x="1794" y="360"/>
                </a:cxn>
                <a:cxn ang="0">
                  <a:pos x="1883" y="443"/>
                </a:cxn>
                <a:cxn ang="0">
                  <a:pos x="1901" y="539"/>
                </a:cxn>
                <a:cxn ang="0">
                  <a:pos x="1854" y="629"/>
                </a:cxn>
                <a:cxn ang="0">
                  <a:pos x="1746" y="719"/>
                </a:cxn>
                <a:cxn ang="0">
                  <a:pos x="1579" y="809"/>
                </a:cxn>
                <a:cxn ang="0">
                  <a:pos x="1357" y="899"/>
                </a:cxn>
                <a:cxn ang="0">
                  <a:pos x="1088" y="989"/>
                </a:cxn>
                <a:cxn ang="0">
                  <a:pos x="765" y="1073"/>
                </a:cxn>
                <a:cxn ang="0">
                  <a:pos x="407" y="1157"/>
                </a:cxn>
                <a:cxn ang="0">
                  <a:pos x="0" y="1241"/>
                </a:cxn>
                <a:cxn ang="0">
                  <a:pos x="215" y="1223"/>
                </a:cxn>
                <a:cxn ang="0">
                  <a:pos x="610" y="1139"/>
                </a:cxn>
                <a:cxn ang="0">
                  <a:pos x="957" y="1049"/>
                </a:cxn>
                <a:cxn ang="0">
                  <a:pos x="1262" y="959"/>
                </a:cxn>
                <a:cxn ang="0">
                  <a:pos x="1513" y="863"/>
                </a:cxn>
                <a:cxn ang="0">
                  <a:pos x="1716" y="767"/>
                </a:cxn>
                <a:cxn ang="0">
                  <a:pos x="1860" y="677"/>
                </a:cxn>
                <a:cxn ang="0">
                  <a:pos x="1937" y="581"/>
                </a:cxn>
                <a:cxn ang="0">
                  <a:pos x="1955" y="533"/>
                </a:cxn>
              </a:cxnLst>
              <a:rect l="0" t="0" r="r" b="b"/>
              <a:pathLst>
                <a:path w="1955" h="1265">
                  <a:moveTo>
                    <a:pt x="1955" y="533"/>
                  </a:moveTo>
                  <a:lnTo>
                    <a:pt x="1955" y="485"/>
                  </a:lnTo>
                  <a:lnTo>
                    <a:pt x="1937" y="438"/>
                  </a:lnTo>
                  <a:lnTo>
                    <a:pt x="1901" y="390"/>
                  </a:lnTo>
                  <a:lnTo>
                    <a:pt x="1842" y="348"/>
                  </a:lnTo>
                  <a:lnTo>
                    <a:pt x="1770" y="306"/>
                  </a:lnTo>
                  <a:lnTo>
                    <a:pt x="1686" y="270"/>
                  </a:lnTo>
                  <a:lnTo>
                    <a:pt x="1579" y="228"/>
                  </a:lnTo>
                  <a:lnTo>
                    <a:pt x="1459" y="198"/>
                  </a:lnTo>
                  <a:lnTo>
                    <a:pt x="1327" y="162"/>
                  </a:lnTo>
                  <a:lnTo>
                    <a:pt x="1178" y="132"/>
                  </a:lnTo>
                  <a:lnTo>
                    <a:pt x="1010" y="102"/>
                  </a:lnTo>
                  <a:lnTo>
                    <a:pt x="837" y="78"/>
                  </a:lnTo>
                  <a:lnTo>
                    <a:pt x="646" y="54"/>
                  </a:lnTo>
                  <a:lnTo>
                    <a:pt x="442" y="36"/>
                  </a:lnTo>
                  <a:lnTo>
                    <a:pt x="227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1" y="30"/>
                  </a:lnTo>
                  <a:lnTo>
                    <a:pt x="431" y="48"/>
                  </a:lnTo>
                  <a:lnTo>
                    <a:pt x="628" y="66"/>
                  </a:lnTo>
                  <a:lnTo>
                    <a:pt x="813" y="90"/>
                  </a:lnTo>
                  <a:lnTo>
                    <a:pt x="987" y="114"/>
                  </a:lnTo>
                  <a:lnTo>
                    <a:pt x="1148" y="144"/>
                  </a:lnTo>
                  <a:lnTo>
                    <a:pt x="1292" y="174"/>
                  </a:lnTo>
                  <a:lnTo>
                    <a:pt x="1423" y="204"/>
                  </a:lnTo>
                  <a:lnTo>
                    <a:pt x="1537" y="240"/>
                  </a:lnTo>
                  <a:lnTo>
                    <a:pt x="1638" y="276"/>
                  </a:lnTo>
                  <a:lnTo>
                    <a:pt x="1728" y="318"/>
                  </a:lnTo>
                  <a:lnTo>
                    <a:pt x="1794" y="360"/>
                  </a:lnTo>
                  <a:lnTo>
                    <a:pt x="1848" y="402"/>
                  </a:lnTo>
                  <a:lnTo>
                    <a:pt x="1883" y="443"/>
                  </a:lnTo>
                  <a:lnTo>
                    <a:pt x="1901" y="491"/>
                  </a:lnTo>
                  <a:lnTo>
                    <a:pt x="1901" y="539"/>
                  </a:lnTo>
                  <a:lnTo>
                    <a:pt x="1883" y="587"/>
                  </a:lnTo>
                  <a:lnTo>
                    <a:pt x="1854" y="629"/>
                  </a:lnTo>
                  <a:lnTo>
                    <a:pt x="1806" y="677"/>
                  </a:lnTo>
                  <a:lnTo>
                    <a:pt x="1746" y="719"/>
                  </a:lnTo>
                  <a:lnTo>
                    <a:pt x="1668" y="767"/>
                  </a:lnTo>
                  <a:lnTo>
                    <a:pt x="1579" y="809"/>
                  </a:lnTo>
                  <a:lnTo>
                    <a:pt x="1471" y="857"/>
                  </a:lnTo>
                  <a:lnTo>
                    <a:pt x="1357" y="899"/>
                  </a:lnTo>
                  <a:lnTo>
                    <a:pt x="1226" y="941"/>
                  </a:lnTo>
                  <a:lnTo>
                    <a:pt x="1088" y="989"/>
                  </a:lnTo>
                  <a:lnTo>
                    <a:pt x="933" y="1031"/>
                  </a:lnTo>
                  <a:lnTo>
                    <a:pt x="765" y="1073"/>
                  </a:lnTo>
                  <a:lnTo>
                    <a:pt x="592" y="1115"/>
                  </a:lnTo>
                  <a:lnTo>
                    <a:pt x="407" y="1157"/>
                  </a:lnTo>
                  <a:lnTo>
                    <a:pt x="209" y="1199"/>
                  </a:lnTo>
                  <a:lnTo>
                    <a:pt x="0" y="1241"/>
                  </a:lnTo>
                  <a:lnTo>
                    <a:pt x="0" y="1265"/>
                  </a:lnTo>
                  <a:lnTo>
                    <a:pt x="215" y="1223"/>
                  </a:lnTo>
                  <a:lnTo>
                    <a:pt x="413" y="1181"/>
                  </a:lnTo>
                  <a:lnTo>
                    <a:pt x="610" y="1139"/>
                  </a:lnTo>
                  <a:lnTo>
                    <a:pt x="789" y="1091"/>
                  </a:lnTo>
                  <a:lnTo>
                    <a:pt x="957" y="1049"/>
                  </a:lnTo>
                  <a:lnTo>
                    <a:pt x="1118" y="1001"/>
                  </a:lnTo>
                  <a:lnTo>
                    <a:pt x="1262" y="959"/>
                  </a:lnTo>
                  <a:lnTo>
                    <a:pt x="1393" y="911"/>
                  </a:lnTo>
                  <a:lnTo>
                    <a:pt x="1513" y="863"/>
                  </a:lnTo>
                  <a:lnTo>
                    <a:pt x="1620" y="815"/>
                  </a:lnTo>
                  <a:lnTo>
                    <a:pt x="1716" y="767"/>
                  </a:lnTo>
                  <a:lnTo>
                    <a:pt x="1794" y="725"/>
                  </a:lnTo>
                  <a:lnTo>
                    <a:pt x="1860" y="677"/>
                  </a:lnTo>
                  <a:lnTo>
                    <a:pt x="1907" y="629"/>
                  </a:lnTo>
                  <a:lnTo>
                    <a:pt x="1937" y="581"/>
                  </a:lnTo>
                  <a:lnTo>
                    <a:pt x="1955" y="533"/>
                  </a:lnTo>
                  <a:lnTo>
                    <a:pt x="1955" y="53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49" name="Freeform 9"/>
            <p:cNvSpPr>
              <a:spLocks/>
            </p:cNvSpPr>
            <p:nvPr/>
          </p:nvSpPr>
          <p:spPr bwMode="hidden">
            <a:xfrm>
              <a:off x="0" y="0"/>
              <a:ext cx="4709" cy="2901"/>
            </a:xfrm>
            <a:custGeom>
              <a:avLst/>
              <a:gdLst/>
              <a:ahLst/>
              <a:cxnLst>
                <a:cxn ang="0">
                  <a:pos x="4694" y="797"/>
                </a:cxn>
                <a:cxn ang="0">
                  <a:pos x="4664" y="665"/>
                </a:cxn>
                <a:cxn ang="0">
                  <a:pos x="4586" y="540"/>
                </a:cxn>
                <a:cxn ang="0">
                  <a:pos x="4466" y="426"/>
                </a:cxn>
                <a:cxn ang="0">
                  <a:pos x="4299" y="312"/>
                </a:cxn>
                <a:cxn ang="0">
                  <a:pos x="4084" y="216"/>
                </a:cxn>
                <a:cxn ang="0">
                  <a:pos x="3833" y="120"/>
                </a:cxn>
                <a:cxn ang="0">
                  <a:pos x="3540" y="36"/>
                </a:cxn>
                <a:cxn ang="0">
                  <a:pos x="3205" y="0"/>
                </a:cxn>
                <a:cxn ang="0">
                  <a:pos x="3540" y="78"/>
                </a:cxn>
                <a:cxn ang="0">
                  <a:pos x="3833" y="162"/>
                </a:cxn>
                <a:cxn ang="0">
                  <a:pos x="4084" y="258"/>
                </a:cxn>
                <a:cxn ang="0">
                  <a:pos x="4287" y="366"/>
                </a:cxn>
                <a:cxn ang="0">
                  <a:pos x="4443" y="480"/>
                </a:cxn>
                <a:cxn ang="0">
                  <a:pos x="4550" y="605"/>
                </a:cxn>
                <a:cxn ang="0">
                  <a:pos x="4610" y="737"/>
                </a:cxn>
                <a:cxn ang="0">
                  <a:pos x="4610" y="875"/>
                </a:cxn>
                <a:cxn ang="0">
                  <a:pos x="4568" y="1001"/>
                </a:cxn>
                <a:cxn ang="0">
                  <a:pos x="4490" y="1127"/>
                </a:cxn>
                <a:cxn ang="0">
                  <a:pos x="4371" y="1259"/>
                </a:cxn>
                <a:cxn ang="0">
                  <a:pos x="4215" y="1385"/>
                </a:cxn>
                <a:cxn ang="0">
                  <a:pos x="4024" y="1517"/>
                </a:cxn>
                <a:cxn ang="0">
                  <a:pos x="3803" y="1648"/>
                </a:cxn>
                <a:cxn ang="0">
                  <a:pos x="3546" y="1774"/>
                </a:cxn>
                <a:cxn ang="0">
                  <a:pos x="3259" y="1906"/>
                </a:cxn>
                <a:cxn ang="0">
                  <a:pos x="2942" y="2032"/>
                </a:cxn>
                <a:cxn ang="0">
                  <a:pos x="2595" y="2164"/>
                </a:cxn>
                <a:cxn ang="0">
                  <a:pos x="2224" y="2284"/>
                </a:cxn>
                <a:cxn ang="0">
                  <a:pos x="1824" y="2410"/>
                </a:cxn>
                <a:cxn ang="0">
                  <a:pos x="1399" y="2530"/>
                </a:cxn>
                <a:cxn ang="0">
                  <a:pos x="484" y="2757"/>
                </a:cxn>
                <a:cxn ang="0">
                  <a:pos x="0" y="2901"/>
                </a:cxn>
                <a:cxn ang="0">
                  <a:pos x="969" y="2674"/>
                </a:cxn>
                <a:cxn ang="0">
                  <a:pos x="1638" y="2494"/>
                </a:cxn>
                <a:cxn ang="0">
                  <a:pos x="2057" y="2374"/>
                </a:cxn>
                <a:cxn ang="0">
                  <a:pos x="2451" y="2248"/>
                </a:cxn>
                <a:cxn ang="0">
                  <a:pos x="2816" y="2116"/>
                </a:cxn>
                <a:cxn ang="0">
                  <a:pos x="3151" y="1984"/>
                </a:cxn>
                <a:cxn ang="0">
                  <a:pos x="3462" y="1858"/>
                </a:cxn>
                <a:cxn ang="0">
                  <a:pos x="3737" y="1720"/>
                </a:cxn>
                <a:cxn ang="0">
                  <a:pos x="3982" y="1589"/>
                </a:cxn>
                <a:cxn ang="0">
                  <a:pos x="4191" y="1457"/>
                </a:cxn>
                <a:cxn ang="0">
                  <a:pos x="4371" y="1325"/>
                </a:cxn>
                <a:cxn ang="0">
                  <a:pos x="4508" y="1193"/>
                </a:cxn>
                <a:cxn ang="0">
                  <a:pos x="4610" y="1061"/>
                </a:cxn>
                <a:cxn ang="0">
                  <a:pos x="4670" y="935"/>
                </a:cxn>
                <a:cxn ang="0">
                  <a:pos x="4688" y="869"/>
                </a:cxn>
              </a:cxnLst>
              <a:rect l="0" t="0" r="r" b="b"/>
              <a:pathLst>
                <a:path w="4694" h="2901">
                  <a:moveTo>
                    <a:pt x="4688" y="869"/>
                  </a:moveTo>
                  <a:lnTo>
                    <a:pt x="4694" y="797"/>
                  </a:lnTo>
                  <a:lnTo>
                    <a:pt x="4688" y="731"/>
                  </a:lnTo>
                  <a:lnTo>
                    <a:pt x="4664" y="665"/>
                  </a:lnTo>
                  <a:lnTo>
                    <a:pt x="4634" y="599"/>
                  </a:lnTo>
                  <a:lnTo>
                    <a:pt x="4586" y="540"/>
                  </a:lnTo>
                  <a:lnTo>
                    <a:pt x="4532" y="480"/>
                  </a:lnTo>
                  <a:lnTo>
                    <a:pt x="4466" y="426"/>
                  </a:lnTo>
                  <a:lnTo>
                    <a:pt x="4389" y="366"/>
                  </a:lnTo>
                  <a:lnTo>
                    <a:pt x="4299" y="312"/>
                  </a:lnTo>
                  <a:lnTo>
                    <a:pt x="4197" y="264"/>
                  </a:lnTo>
                  <a:lnTo>
                    <a:pt x="4084" y="216"/>
                  </a:lnTo>
                  <a:lnTo>
                    <a:pt x="3964" y="168"/>
                  </a:lnTo>
                  <a:lnTo>
                    <a:pt x="3833" y="120"/>
                  </a:lnTo>
                  <a:lnTo>
                    <a:pt x="3689" y="78"/>
                  </a:lnTo>
                  <a:lnTo>
                    <a:pt x="3540" y="36"/>
                  </a:lnTo>
                  <a:lnTo>
                    <a:pt x="3378" y="0"/>
                  </a:lnTo>
                  <a:lnTo>
                    <a:pt x="3205" y="0"/>
                  </a:lnTo>
                  <a:lnTo>
                    <a:pt x="3378" y="36"/>
                  </a:lnTo>
                  <a:lnTo>
                    <a:pt x="3540" y="78"/>
                  </a:lnTo>
                  <a:lnTo>
                    <a:pt x="3689" y="120"/>
                  </a:lnTo>
                  <a:lnTo>
                    <a:pt x="3833" y="162"/>
                  </a:lnTo>
                  <a:lnTo>
                    <a:pt x="3964" y="210"/>
                  </a:lnTo>
                  <a:lnTo>
                    <a:pt x="4084" y="258"/>
                  </a:lnTo>
                  <a:lnTo>
                    <a:pt x="4191" y="312"/>
                  </a:lnTo>
                  <a:lnTo>
                    <a:pt x="4287" y="366"/>
                  </a:lnTo>
                  <a:lnTo>
                    <a:pt x="4371" y="420"/>
                  </a:lnTo>
                  <a:lnTo>
                    <a:pt x="4443" y="480"/>
                  </a:lnTo>
                  <a:lnTo>
                    <a:pt x="4502" y="540"/>
                  </a:lnTo>
                  <a:lnTo>
                    <a:pt x="4550" y="605"/>
                  </a:lnTo>
                  <a:lnTo>
                    <a:pt x="4586" y="671"/>
                  </a:lnTo>
                  <a:lnTo>
                    <a:pt x="4610" y="737"/>
                  </a:lnTo>
                  <a:lnTo>
                    <a:pt x="4616" y="803"/>
                  </a:lnTo>
                  <a:lnTo>
                    <a:pt x="4610" y="875"/>
                  </a:lnTo>
                  <a:lnTo>
                    <a:pt x="4592" y="935"/>
                  </a:lnTo>
                  <a:lnTo>
                    <a:pt x="4568" y="1001"/>
                  </a:lnTo>
                  <a:lnTo>
                    <a:pt x="4532" y="1067"/>
                  </a:lnTo>
                  <a:lnTo>
                    <a:pt x="4490" y="1127"/>
                  </a:lnTo>
                  <a:lnTo>
                    <a:pt x="4437" y="1193"/>
                  </a:lnTo>
                  <a:lnTo>
                    <a:pt x="4371" y="1259"/>
                  </a:lnTo>
                  <a:lnTo>
                    <a:pt x="4299" y="1325"/>
                  </a:lnTo>
                  <a:lnTo>
                    <a:pt x="4215" y="1385"/>
                  </a:lnTo>
                  <a:lnTo>
                    <a:pt x="4126" y="1451"/>
                  </a:lnTo>
                  <a:lnTo>
                    <a:pt x="4024" y="1517"/>
                  </a:lnTo>
                  <a:lnTo>
                    <a:pt x="3916" y="1583"/>
                  </a:lnTo>
                  <a:lnTo>
                    <a:pt x="3803" y="1648"/>
                  </a:lnTo>
                  <a:lnTo>
                    <a:pt x="3677" y="1714"/>
                  </a:lnTo>
                  <a:lnTo>
                    <a:pt x="3546" y="1774"/>
                  </a:lnTo>
                  <a:lnTo>
                    <a:pt x="3408" y="1840"/>
                  </a:lnTo>
                  <a:lnTo>
                    <a:pt x="3259" y="1906"/>
                  </a:lnTo>
                  <a:lnTo>
                    <a:pt x="3103" y="1972"/>
                  </a:lnTo>
                  <a:lnTo>
                    <a:pt x="2942" y="2032"/>
                  </a:lnTo>
                  <a:lnTo>
                    <a:pt x="2768" y="2098"/>
                  </a:lnTo>
                  <a:lnTo>
                    <a:pt x="2595" y="2164"/>
                  </a:lnTo>
                  <a:lnTo>
                    <a:pt x="2410" y="2224"/>
                  </a:lnTo>
                  <a:lnTo>
                    <a:pt x="2224" y="2284"/>
                  </a:lnTo>
                  <a:lnTo>
                    <a:pt x="2027" y="2350"/>
                  </a:lnTo>
                  <a:lnTo>
                    <a:pt x="1824" y="2410"/>
                  </a:lnTo>
                  <a:lnTo>
                    <a:pt x="1614" y="2470"/>
                  </a:lnTo>
                  <a:lnTo>
                    <a:pt x="1399" y="2530"/>
                  </a:lnTo>
                  <a:lnTo>
                    <a:pt x="957" y="2644"/>
                  </a:lnTo>
                  <a:lnTo>
                    <a:pt x="484" y="2757"/>
                  </a:lnTo>
                  <a:lnTo>
                    <a:pt x="0" y="2865"/>
                  </a:lnTo>
                  <a:lnTo>
                    <a:pt x="0" y="2901"/>
                  </a:lnTo>
                  <a:lnTo>
                    <a:pt x="496" y="2787"/>
                  </a:lnTo>
                  <a:lnTo>
                    <a:pt x="969" y="2674"/>
                  </a:lnTo>
                  <a:lnTo>
                    <a:pt x="1423" y="2554"/>
                  </a:lnTo>
                  <a:lnTo>
                    <a:pt x="1638" y="2494"/>
                  </a:lnTo>
                  <a:lnTo>
                    <a:pt x="1854" y="2434"/>
                  </a:lnTo>
                  <a:lnTo>
                    <a:pt x="2057" y="2374"/>
                  </a:lnTo>
                  <a:lnTo>
                    <a:pt x="2254" y="2308"/>
                  </a:lnTo>
                  <a:lnTo>
                    <a:pt x="2451" y="2248"/>
                  </a:lnTo>
                  <a:lnTo>
                    <a:pt x="2637" y="2182"/>
                  </a:lnTo>
                  <a:lnTo>
                    <a:pt x="2816" y="2116"/>
                  </a:lnTo>
                  <a:lnTo>
                    <a:pt x="2990" y="2050"/>
                  </a:lnTo>
                  <a:lnTo>
                    <a:pt x="3151" y="1984"/>
                  </a:lnTo>
                  <a:lnTo>
                    <a:pt x="3312" y="1924"/>
                  </a:lnTo>
                  <a:lnTo>
                    <a:pt x="3462" y="1858"/>
                  </a:lnTo>
                  <a:lnTo>
                    <a:pt x="3605" y="1792"/>
                  </a:lnTo>
                  <a:lnTo>
                    <a:pt x="3737" y="1720"/>
                  </a:lnTo>
                  <a:lnTo>
                    <a:pt x="3863" y="1654"/>
                  </a:lnTo>
                  <a:lnTo>
                    <a:pt x="3982" y="1589"/>
                  </a:lnTo>
                  <a:lnTo>
                    <a:pt x="4090" y="1523"/>
                  </a:lnTo>
                  <a:lnTo>
                    <a:pt x="4191" y="1457"/>
                  </a:lnTo>
                  <a:lnTo>
                    <a:pt x="4287" y="1391"/>
                  </a:lnTo>
                  <a:lnTo>
                    <a:pt x="4371" y="1325"/>
                  </a:lnTo>
                  <a:lnTo>
                    <a:pt x="4443" y="1259"/>
                  </a:lnTo>
                  <a:lnTo>
                    <a:pt x="4508" y="1193"/>
                  </a:lnTo>
                  <a:lnTo>
                    <a:pt x="4562" y="1127"/>
                  </a:lnTo>
                  <a:lnTo>
                    <a:pt x="4610" y="1061"/>
                  </a:lnTo>
                  <a:lnTo>
                    <a:pt x="4646" y="995"/>
                  </a:lnTo>
                  <a:lnTo>
                    <a:pt x="4670" y="935"/>
                  </a:lnTo>
                  <a:lnTo>
                    <a:pt x="4688" y="869"/>
                  </a:lnTo>
                  <a:lnTo>
                    <a:pt x="4688" y="86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50" name="Freeform 10"/>
            <p:cNvSpPr>
              <a:spLocks/>
            </p:cNvSpPr>
            <p:nvPr/>
          </p:nvSpPr>
          <p:spPr bwMode="hidden">
            <a:xfrm>
              <a:off x="0" y="0"/>
              <a:ext cx="3773" cy="2356"/>
            </a:xfrm>
            <a:custGeom>
              <a:avLst/>
              <a:gdLst/>
              <a:ahLst/>
              <a:cxnLst>
                <a:cxn ang="0">
                  <a:pos x="3761" y="719"/>
                </a:cxn>
                <a:cxn ang="0">
                  <a:pos x="3731" y="599"/>
                </a:cxn>
                <a:cxn ang="0">
                  <a:pos x="3653" y="486"/>
                </a:cxn>
                <a:cxn ang="0">
                  <a:pos x="3522" y="378"/>
                </a:cxn>
                <a:cxn ang="0">
                  <a:pos x="3348" y="282"/>
                </a:cxn>
                <a:cxn ang="0">
                  <a:pos x="3127" y="192"/>
                </a:cxn>
                <a:cxn ang="0">
                  <a:pos x="2864" y="108"/>
                </a:cxn>
                <a:cxn ang="0">
                  <a:pos x="2559" y="36"/>
                </a:cxn>
                <a:cxn ang="0">
                  <a:pos x="2230" y="0"/>
                </a:cxn>
                <a:cxn ang="0">
                  <a:pos x="2577" y="72"/>
                </a:cxn>
                <a:cxn ang="0">
                  <a:pos x="2876" y="150"/>
                </a:cxn>
                <a:cxn ang="0">
                  <a:pos x="3139" y="234"/>
                </a:cxn>
                <a:cxn ang="0">
                  <a:pos x="3348" y="330"/>
                </a:cxn>
                <a:cxn ang="0">
                  <a:pos x="3516" y="432"/>
                </a:cxn>
                <a:cxn ang="0">
                  <a:pos x="3623" y="545"/>
                </a:cxn>
                <a:cxn ang="0">
                  <a:pos x="3683" y="665"/>
                </a:cxn>
                <a:cxn ang="0">
                  <a:pos x="3689" y="791"/>
                </a:cxn>
                <a:cxn ang="0">
                  <a:pos x="3653" y="887"/>
                </a:cxn>
                <a:cxn ang="0">
                  <a:pos x="3593" y="989"/>
                </a:cxn>
                <a:cxn ang="0">
                  <a:pos x="3498" y="1091"/>
                </a:cxn>
                <a:cxn ang="0">
                  <a:pos x="3372" y="1187"/>
                </a:cxn>
                <a:cxn ang="0">
                  <a:pos x="3223" y="1289"/>
                </a:cxn>
                <a:cxn ang="0">
                  <a:pos x="3043" y="1391"/>
                </a:cxn>
                <a:cxn ang="0">
                  <a:pos x="2834" y="1493"/>
                </a:cxn>
                <a:cxn ang="0">
                  <a:pos x="2607" y="1589"/>
                </a:cxn>
                <a:cxn ang="0">
                  <a:pos x="2075" y="1786"/>
                </a:cxn>
                <a:cxn ang="0">
                  <a:pos x="1459" y="1972"/>
                </a:cxn>
                <a:cxn ang="0">
                  <a:pos x="765" y="2158"/>
                </a:cxn>
                <a:cxn ang="0">
                  <a:pos x="0" y="2326"/>
                </a:cxn>
                <a:cxn ang="0">
                  <a:pos x="401" y="2272"/>
                </a:cxn>
                <a:cxn ang="0">
                  <a:pos x="1142" y="2092"/>
                </a:cxn>
                <a:cxn ang="0">
                  <a:pos x="1812" y="1900"/>
                </a:cxn>
                <a:cxn ang="0">
                  <a:pos x="2392" y="1702"/>
                </a:cxn>
                <a:cxn ang="0">
                  <a:pos x="2649" y="1607"/>
                </a:cxn>
                <a:cxn ang="0">
                  <a:pos x="2882" y="1505"/>
                </a:cxn>
                <a:cxn ang="0">
                  <a:pos x="3091" y="1403"/>
                </a:cxn>
                <a:cxn ang="0">
                  <a:pos x="3277" y="1301"/>
                </a:cxn>
                <a:cxn ang="0">
                  <a:pos x="3432" y="1193"/>
                </a:cxn>
                <a:cxn ang="0">
                  <a:pos x="3558" y="1091"/>
                </a:cxn>
                <a:cxn ang="0">
                  <a:pos x="3653" y="989"/>
                </a:cxn>
                <a:cxn ang="0">
                  <a:pos x="3719" y="887"/>
                </a:cxn>
                <a:cxn ang="0">
                  <a:pos x="3755" y="785"/>
                </a:cxn>
              </a:cxnLst>
              <a:rect l="0" t="0" r="r" b="b"/>
              <a:pathLst>
                <a:path w="3761" h="2356">
                  <a:moveTo>
                    <a:pt x="3755" y="785"/>
                  </a:moveTo>
                  <a:lnTo>
                    <a:pt x="3761" y="719"/>
                  </a:lnTo>
                  <a:lnTo>
                    <a:pt x="3755" y="659"/>
                  </a:lnTo>
                  <a:lnTo>
                    <a:pt x="3731" y="599"/>
                  </a:lnTo>
                  <a:lnTo>
                    <a:pt x="3701" y="545"/>
                  </a:lnTo>
                  <a:lnTo>
                    <a:pt x="3653" y="486"/>
                  </a:lnTo>
                  <a:lnTo>
                    <a:pt x="3593" y="432"/>
                  </a:lnTo>
                  <a:lnTo>
                    <a:pt x="3522" y="378"/>
                  </a:lnTo>
                  <a:lnTo>
                    <a:pt x="3444" y="330"/>
                  </a:lnTo>
                  <a:lnTo>
                    <a:pt x="3348" y="282"/>
                  </a:lnTo>
                  <a:lnTo>
                    <a:pt x="3241" y="234"/>
                  </a:lnTo>
                  <a:lnTo>
                    <a:pt x="3127" y="192"/>
                  </a:lnTo>
                  <a:lnTo>
                    <a:pt x="3002" y="150"/>
                  </a:lnTo>
                  <a:lnTo>
                    <a:pt x="2864" y="108"/>
                  </a:lnTo>
                  <a:lnTo>
                    <a:pt x="2715" y="72"/>
                  </a:lnTo>
                  <a:lnTo>
                    <a:pt x="2559" y="36"/>
                  </a:lnTo>
                  <a:lnTo>
                    <a:pt x="2392" y="0"/>
                  </a:lnTo>
                  <a:lnTo>
                    <a:pt x="2230" y="0"/>
                  </a:lnTo>
                  <a:lnTo>
                    <a:pt x="2410" y="36"/>
                  </a:lnTo>
                  <a:lnTo>
                    <a:pt x="2577" y="72"/>
                  </a:lnTo>
                  <a:lnTo>
                    <a:pt x="2732" y="108"/>
                  </a:lnTo>
                  <a:lnTo>
                    <a:pt x="2876" y="150"/>
                  </a:lnTo>
                  <a:lnTo>
                    <a:pt x="3014" y="192"/>
                  </a:lnTo>
                  <a:lnTo>
                    <a:pt x="3139" y="234"/>
                  </a:lnTo>
                  <a:lnTo>
                    <a:pt x="3253" y="282"/>
                  </a:lnTo>
                  <a:lnTo>
                    <a:pt x="3348" y="330"/>
                  </a:lnTo>
                  <a:lnTo>
                    <a:pt x="3438" y="384"/>
                  </a:lnTo>
                  <a:lnTo>
                    <a:pt x="3516" y="432"/>
                  </a:lnTo>
                  <a:lnTo>
                    <a:pt x="3576" y="492"/>
                  </a:lnTo>
                  <a:lnTo>
                    <a:pt x="3623" y="545"/>
                  </a:lnTo>
                  <a:lnTo>
                    <a:pt x="3665" y="605"/>
                  </a:lnTo>
                  <a:lnTo>
                    <a:pt x="3683" y="665"/>
                  </a:lnTo>
                  <a:lnTo>
                    <a:pt x="3695" y="725"/>
                  </a:lnTo>
                  <a:lnTo>
                    <a:pt x="3689" y="791"/>
                  </a:lnTo>
                  <a:lnTo>
                    <a:pt x="3677" y="839"/>
                  </a:lnTo>
                  <a:lnTo>
                    <a:pt x="3653" y="887"/>
                  </a:lnTo>
                  <a:lnTo>
                    <a:pt x="3629" y="941"/>
                  </a:lnTo>
                  <a:lnTo>
                    <a:pt x="3593" y="989"/>
                  </a:lnTo>
                  <a:lnTo>
                    <a:pt x="3546" y="1037"/>
                  </a:lnTo>
                  <a:lnTo>
                    <a:pt x="3498" y="1091"/>
                  </a:lnTo>
                  <a:lnTo>
                    <a:pt x="3438" y="1139"/>
                  </a:lnTo>
                  <a:lnTo>
                    <a:pt x="3372" y="1187"/>
                  </a:lnTo>
                  <a:lnTo>
                    <a:pt x="3301" y="1241"/>
                  </a:lnTo>
                  <a:lnTo>
                    <a:pt x="3223" y="1289"/>
                  </a:lnTo>
                  <a:lnTo>
                    <a:pt x="3133" y="1343"/>
                  </a:lnTo>
                  <a:lnTo>
                    <a:pt x="3043" y="1391"/>
                  </a:lnTo>
                  <a:lnTo>
                    <a:pt x="2942" y="1439"/>
                  </a:lnTo>
                  <a:lnTo>
                    <a:pt x="2834" y="1493"/>
                  </a:lnTo>
                  <a:lnTo>
                    <a:pt x="2727" y="1541"/>
                  </a:lnTo>
                  <a:lnTo>
                    <a:pt x="2607" y="1589"/>
                  </a:lnTo>
                  <a:lnTo>
                    <a:pt x="2356" y="1690"/>
                  </a:lnTo>
                  <a:lnTo>
                    <a:pt x="2075" y="1786"/>
                  </a:lnTo>
                  <a:lnTo>
                    <a:pt x="1782" y="1882"/>
                  </a:lnTo>
                  <a:lnTo>
                    <a:pt x="1459" y="1972"/>
                  </a:lnTo>
                  <a:lnTo>
                    <a:pt x="1124" y="2068"/>
                  </a:lnTo>
                  <a:lnTo>
                    <a:pt x="765" y="2158"/>
                  </a:lnTo>
                  <a:lnTo>
                    <a:pt x="389" y="2242"/>
                  </a:lnTo>
                  <a:lnTo>
                    <a:pt x="0" y="2326"/>
                  </a:lnTo>
                  <a:lnTo>
                    <a:pt x="0" y="2356"/>
                  </a:lnTo>
                  <a:lnTo>
                    <a:pt x="401" y="2272"/>
                  </a:lnTo>
                  <a:lnTo>
                    <a:pt x="777" y="2182"/>
                  </a:lnTo>
                  <a:lnTo>
                    <a:pt x="1142" y="2092"/>
                  </a:lnTo>
                  <a:lnTo>
                    <a:pt x="1483" y="1996"/>
                  </a:lnTo>
                  <a:lnTo>
                    <a:pt x="1812" y="1900"/>
                  </a:lnTo>
                  <a:lnTo>
                    <a:pt x="2111" y="1804"/>
                  </a:lnTo>
                  <a:lnTo>
                    <a:pt x="2392" y="1702"/>
                  </a:lnTo>
                  <a:lnTo>
                    <a:pt x="2523" y="1654"/>
                  </a:lnTo>
                  <a:lnTo>
                    <a:pt x="2649" y="1607"/>
                  </a:lnTo>
                  <a:lnTo>
                    <a:pt x="2768" y="1553"/>
                  </a:lnTo>
                  <a:lnTo>
                    <a:pt x="2882" y="1505"/>
                  </a:lnTo>
                  <a:lnTo>
                    <a:pt x="2990" y="1451"/>
                  </a:lnTo>
                  <a:lnTo>
                    <a:pt x="3091" y="1403"/>
                  </a:lnTo>
                  <a:lnTo>
                    <a:pt x="3187" y="1349"/>
                  </a:lnTo>
                  <a:lnTo>
                    <a:pt x="3277" y="1301"/>
                  </a:lnTo>
                  <a:lnTo>
                    <a:pt x="3354" y="1247"/>
                  </a:lnTo>
                  <a:lnTo>
                    <a:pt x="3432" y="1193"/>
                  </a:lnTo>
                  <a:lnTo>
                    <a:pt x="3498" y="1145"/>
                  </a:lnTo>
                  <a:lnTo>
                    <a:pt x="3558" y="1091"/>
                  </a:lnTo>
                  <a:lnTo>
                    <a:pt x="3611" y="1043"/>
                  </a:lnTo>
                  <a:lnTo>
                    <a:pt x="3653" y="989"/>
                  </a:lnTo>
                  <a:lnTo>
                    <a:pt x="3689" y="941"/>
                  </a:lnTo>
                  <a:lnTo>
                    <a:pt x="3719" y="887"/>
                  </a:lnTo>
                  <a:lnTo>
                    <a:pt x="3743" y="833"/>
                  </a:lnTo>
                  <a:lnTo>
                    <a:pt x="3755" y="785"/>
                  </a:lnTo>
                  <a:lnTo>
                    <a:pt x="3755" y="78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51" name="Freeform 11"/>
            <p:cNvSpPr>
              <a:spLocks/>
            </p:cNvSpPr>
            <p:nvPr/>
          </p:nvSpPr>
          <p:spPr bwMode="hidden">
            <a:xfrm>
              <a:off x="0" y="0"/>
              <a:ext cx="2933" cy="1846"/>
            </a:xfrm>
            <a:custGeom>
              <a:avLst/>
              <a:gdLst/>
              <a:ahLst/>
              <a:cxnLst>
                <a:cxn ang="0">
                  <a:pos x="2924" y="647"/>
                </a:cxn>
                <a:cxn ang="0">
                  <a:pos x="2876" y="528"/>
                </a:cxn>
                <a:cxn ang="0">
                  <a:pos x="2750" y="414"/>
                </a:cxn>
                <a:cxn ang="0">
                  <a:pos x="2559" y="318"/>
                </a:cxn>
                <a:cxn ang="0">
                  <a:pos x="2302" y="228"/>
                </a:cxn>
                <a:cxn ang="0">
                  <a:pos x="1985" y="150"/>
                </a:cxn>
                <a:cxn ang="0">
                  <a:pos x="1608" y="78"/>
                </a:cxn>
                <a:cxn ang="0">
                  <a:pos x="1178" y="24"/>
                </a:cxn>
                <a:cxn ang="0">
                  <a:pos x="694" y="0"/>
                </a:cxn>
                <a:cxn ang="0">
                  <a:pos x="1190" y="48"/>
                </a:cxn>
                <a:cxn ang="0">
                  <a:pos x="1626" y="108"/>
                </a:cxn>
                <a:cxn ang="0">
                  <a:pos x="2009" y="180"/>
                </a:cxn>
                <a:cxn ang="0">
                  <a:pos x="2326" y="264"/>
                </a:cxn>
                <a:cxn ang="0">
                  <a:pos x="2571" y="360"/>
                </a:cxn>
                <a:cxn ang="0">
                  <a:pos x="2750" y="468"/>
                </a:cxn>
                <a:cxn ang="0">
                  <a:pos x="2846" y="587"/>
                </a:cxn>
                <a:cxn ang="0">
                  <a:pos x="2864" y="713"/>
                </a:cxn>
                <a:cxn ang="0">
                  <a:pos x="2840" y="785"/>
                </a:cxn>
                <a:cxn ang="0">
                  <a:pos x="2792" y="857"/>
                </a:cxn>
                <a:cxn ang="0">
                  <a:pos x="2625" y="1001"/>
                </a:cxn>
                <a:cxn ang="0">
                  <a:pos x="2368" y="1145"/>
                </a:cxn>
                <a:cxn ang="0">
                  <a:pos x="2033" y="1289"/>
                </a:cxn>
                <a:cxn ang="0">
                  <a:pos x="1626" y="1433"/>
                </a:cxn>
                <a:cxn ang="0">
                  <a:pos x="1142" y="1571"/>
                </a:cxn>
                <a:cxn ang="0">
                  <a:pos x="604" y="1702"/>
                </a:cxn>
                <a:cxn ang="0">
                  <a:pos x="0" y="1828"/>
                </a:cxn>
                <a:cxn ang="0">
                  <a:pos x="311" y="1780"/>
                </a:cxn>
                <a:cxn ang="0">
                  <a:pos x="897" y="1648"/>
                </a:cxn>
                <a:cxn ang="0">
                  <a:pos x="1417" y="1511"/>
                </a:cxn>
                <a:cxn ang="0">
                  <a:pos x="1871" y="1367"/>
                </a:cxn>
                <a:cxn ang="0">
                  <a:pos x="2254" y="1223"/>
                </a:cxn>
                <a:cxn ang="0">
                  <a:pos x="2559" y="1079"/>
                </a:cxn>
                <a:cxn ang="0">
                  <a:pos x="2774" y="929"/>
                </a:cxn>
                <a:cxn ang="0">
                  <a:pos x="2876" y="815"/>
                </a:cxn>
                <a:cxn ang="0">
                  <a:pos x="2912" y="743"/>
                </a:cxn>
                <a:cxn ang="0">
                  <a:pos x="2924" y="707"/>
                </a:cxn>
              </a:cxnLst>
              <a:rect l="0" t="0" r="r" b="b"/>
              <a:pathLst>
                <a:path w="2924" h="1846">
                  <a:moveTo>
                    <a:pt x="2924" y="707"/>
                  </a:moveTo>
                  <a:lnTo>
                    <a:pt x="2924" y="647"/>
                  </a:lnTo>
                  <a:lnTo>
                    <a:pt x="2912" y="581"/>
                  </a:lnTo>
                  <a:lnTo>
                    <a:pt x="2876" y="528"/>
                  </a:lnTo>
                  <a:lnTo>
                    <a:pt x="2822" y="468"/>
                  </a:lnTo>
                  <a:lnTo>
                    <a:pt x="2750" y="414"/>
                  </a:lnTo>
                  <a:lnTo>
                    <a:pt x="2667" y="366"/>
                  </a:lnTo>
                  <a:lnTo>
                    <a:pt x="2559" y="318"/>
                  </a:lnTo>
                  <a:lnTo>
                    <a:pt x="2440" y="270"/>
                  </a:lnTo>
                  <a:lnTo>
                    <a:pt x="2302" y="228"/>
                  </a:lnTo>
                  <a:lnTo>
                    <a:pt x="2153" y="186"/>
                  </a:lnTo>
                  <a:lnTo>
                    <a:pt x="1985" y="150"/>
                  </a:lnTo>
                  <a:lnTo>
                    <a:pt x="1806" y="114"/>
                  </a:lnTo>
                  <a:lnTo>
                    <a:pt x="1608" y="78"/>
                  </a:lnTo>
                  <a:lnTo>
                    <a:pt x="1399" y="54"/>
                  </a:lnTo>
                  <a:lnTo>
                    <a:pt x="1178" y="24"/>
                  </a:lnTo>
                  <a:lnTo>
                    <a:pt x="945" y="0"/>
                  </a:lnTo>
                  <a:lnTo>
                    <a:pt x="694" y="0"/>
                  </a:lnTo>
                  <a:lnTo>
                    <a:pt x="945" y="24"/>
                  </a:lnTo>
                  <a:lnTo>
                    <a:pt x="1190" y="48"/>
                  </a:lnTo>
                  <a:lnTo>
                    <a:pt x="1417" y="78"/>
                  </a:lnTo>
                  <a:lnTo>
                    <a:pt x="1626" y="108"/>
                  </a:lnTo>
                  <a:lnTo>
                    <a:pt x="1824" y="144"/>
                  </a:lnTo>
                  <a:lnTo>
                    <a:pt x="2009" y="180"/>
                  </a:lnTo>
                  <a:lnTo>
                    <a:pt x="2176" y="222"/>
                  </a:lnTo>
                  <a:lnTo>
                    <a:pt x="2326" y="264"/>
                  </a:lnTo>
                  <a:lnTo>
                    <a:pt x="2457" y="312"/>
                  </a:lnTo>
                  <a:lnTo>
                    <a:pt x="2571" y="360"/>
                  </a:lnTo>
                  <a:lnTo>
                    <a:pt x="2667" y="414"/>
                  </a:lnTo>
                  <a:lnTo>
                    <a:pt x="2750" y="468"/>
                  </a:lnTo>
                  <a:lnTo>
                    <a:pt x="2804" y="528"/>
                  </a:lnTo>
                  <a:lnTo>
                    <a:pt x="2846" y="587"/>
                  </a:lnTo>
                  <a:lnTo>
                    <a:pt x="2864" y="647"/>
                  </a:lnTo>
                  <a:lnTo>
                    <a:pt x="2864" y="713"/>
                  </a:lnTo>
                  <a:lnTo>
                    <a:pt x="2852" y="749"/>
                  </a:lnTo>
                  <a:lnTo>
                    <a:pt x="2840" y="785"/>
                  </a:lnTo>
                  <a:lnTo>
                    <a:pt x="2816" y="821"/>
                  </a:lnTo>
                  <a:lnTo>
                    <a:pt x="2792" y="857"/>
                  </a:lnTo>
                  <a:lnTo>
                    <a:pt x="2721" y="929"/>
                  </a:lnTo>
                  <a:lnTo>
                    <a:pt x="2625" y="1001"/>
                  </a:lnTo>
                  <a:lnTo>
                    <a:pt x="2505" y="1073"/>
                  </a:lnTo>
                  <a:lnTo>
                    <a:pt x="2368" y="1145"/>
                  </a:lnTo>
                  <a:lnTo>
                    <a:pt x="2212" y="1217"/>
                  </a:lnTo>
                  <a:lnTo>
                    <a:pt x="2033" y="1289"/>
                  </a:lnTo>
                  <a:lnTo>
                    <a:pt x="1842" y="1361"/>
                  </a:lnTo>
                  <a:lnTo>
                    <a:pt x="1626" y="1433"/>
                  </a:lnTo>
                  <a:lnTo>
                    <a:pt x="1393" y="1499"/>
                  </a:lnTo>
                  <a:lnTo>
                    <a:pt x="1142" y="1571"/>
                  </a:lnTo>
                  <a:lnTo>
                    <a:pt x="879" y="1636"/>
                  </a:lnTo>
                  <a:lnTo>
                    <a:pt x="604" y="1702"/>
                  </a:lnTo>
                  <a:lnTo>
                    <a:pt x="305" y="1768"/>
                  </a:lnTo>
                  <a:lnTo>
                    <a:pt x="0" y="1828"/>
                  </a:lnTo>
                  <a:lnTo>
                    <a:pt x="0" y="1846"/>
                  </a:lnTo>
                  <a:lnTo>
                    <a:pt x="311" y="1780"/>
                  </a:lnTo>
                  <a:lnTo>
                    <a:pt x="610" y="1714"/>
                  </a:lnTo>
                  <a:lnTo>
                    <a:pt x="897" y="1648"/>
                  </a:lnTo>
                  <a:lnTo>
                    <a:pt x="1166" y="1583"/>
                  </a:lnTo>
                  <a:lnTo>
                    <a:pt x="1417" y="1511"/>
                  </a:lnTo>
                  <a:lnTo>
                    <a:pt x="1656" y="1439"/>
                  </a:lnTo>
                  <a:lnTo>
                    <a:pt x="1871" y="1367"/>
                  </a:lnTo>
                  <a:lnTo>
                    <a:pt x="2075" y="1295"/>
                  </a:lnTo>
                  <a:lnTo>
                    <a:pt x="2254" y="1223"/>
                  </a:lnTo>
                  <a:lnTo>
                    <a:pt x="2416" y="1151"/>
                  </a:lnTo>
                  <a:lnTo>
                    <a:pt x="2559" y="1079"/>
                  </a:lnTo>
                  <a:lnTo>
                    <a:pt x="2679" y="1001"/>
                  </a:lnTo>
                  <a:lnTo>
                    <a:pt x="2774" y="929"/>
                  </a:lnTo>
                  <a:lnTo>
                    <a:pt x="2846" y="857"/>
                  </a:lnTo>
                  <a:lnTo>
                    <a:pt x="2876" y="815"/>
                  </a:lnTo>
                  <a:lnTo>
                    <a:pt x="2900" y="779"/>
                  </a:lnTo>
                  <a:lnTo>
                    <a:pt x="2912" y="743"/>
                  </a:lnTo>
                  <a:lnTo>
                    <a:pt x="2924" y="707"/>
                  </a:lnTo>
                  <a:lnTo>
                    <a:pt x="2924" y="7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52" name="Freeform 12"/>
            <p:cNvSpPr>
              <a:spLocks/>
            </p:cNvSpPr>
            <p:nvPr/>
          </p:nvSpPr>
          <p:spPr bwMode="hidden">
            <a:xfrm>
              <a:off x="114" y="2847"/>
              <a:ext cx="1493" cy="204"/>
            </a:xfrm>
            <a:custGeom>
              <a:avLst/>
              <a:gdLst/>
              <a:ahLst/>
              <a:cxnLst>
                <a:cxn ang="0">
                  <a:pos x="1399" y="204"/>
                </a:cxn>
                <a:cxn ang="0">
                  <a:pos x="0" y="18"/>
                </a:cxn>
                <a:cxn ang="0">
                  <a:pos x="77" y="0"/>
                </a:cxn>
                <a:cxn ang="0">
                  <a:pos x="1488" y="186"/>
                </a:cxn>
                <a:cxn ang="0">
                  <a:pos x="1399" y="204"/>
                </a:cxn>
                <a:cxn ang="0">
                  <a:pos x="1399" y="204"/>
                </a:cxn>
              </a:cxnLst>
              <a:rect l="0" t="0" r="r" b="b"/>
              <a:pathLst>
                <a:path w="1488" h="204">
                  <a:moveTo>
                    <a:pt x="1399" y="204"/>
                  </a:moveTo>
                  <a:lnTo>
                    <a:pt x="0" y="18"/>
                  </a:lnTo>
                  <a:lnTo>
                    <a:pt x="77" y="0"/>
                  </a:lnTo>
                  <a:lnTo>
                    <a:pt x="1488" y="186"/>
                  </a:lnTo>
                  <a:lnTo>
                    <a:pt x="1399" y="204"/>
                  </a:lnTo>
                  <a:lnTo>
                    <a:pt x="1399" y="20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53" name="Rectangle 13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54" name="Rectangle 14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44" name="Group 15"/>
            <p:cNvGrpSpPr>
              <a:grpSpLocks/>
            </p:cNvGrpSpPr>
            <p:nvPr/>
          </p:nvGrpSpPr>
          <p:grpSpPr bwMode="auto">
            <a:xfrm>
              <a:off x="192" y="2284"/>
              <a:ext cx="1254" cy="923"/>
              <a:chOff x="192" y="2284"/>
              <a:chExt cx="1254" cy="923"/>
            </a:xfrm>
          </p:grpSpPr>
          <p:sp>
            <p:nvSpPr>
              <p:cNvPr id="61456" name="Freeform 16"/>
              <p:cNvSpPr>
                <a:spLocks/>
              </p:cNvSpPr>
              <p:nvPr/>
            </p:nvSpPr>
            <p:spPr bwMode="hidden">
              <a:xfrm>
                <a:off x="408" y="3009"/>
                <a:ext cx="47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6"/>
                  </a:cxn>
                </a:cxnLst>
                <a:rect l="0" t="0" r="r" b="b"/>
                <a:pathLst>
                  <a:path w="47" h="6">
                    <a:moveTo>
                      <a:pt x="47" y="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1414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57" name="Freeform 17"/>
              <p:cNvSpPr>
                <a:spLocks/>
              </p:cNvSpPr>
              <p:nvPr/>
            </p:nvSpPr>
            <p:spPr bwMode="hidden">
              <a:xfrm>
                <a:off x="912" y="2284"/>
                <a:ext cx="324" cy="16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" y="24"/>
                  </a:cxn>
                  <a:cxn ang="0">
                    <a:pos x="12" y="18"/>
                  </a:cxn>
                  <a:cxn ang="0">
                    <a:pos x="48" y="6"/>
                  </a:cxn>
                  <a:cxn ang="0">
                    <a:pos x="101" y="0"/>
                  </a:cxn>
                  <a:cxn ang="0">
                    <a:pos x="137" y="6"/>
                  </a:cxn>
                  <a:cxn ang="0">
                    <a:pos x="173" y="18"/>
                  </a:cxn>
                  <a:cxn ang="0">
                    <a:pos x="239" y="54"/>
                  </a:cxn>
                  <a:cxn ang="0">
                    <a:pos x="287" y="90"/>
                  </a:cxn>
                  <a:cxn ang="0">
                    <a:pos x="317" y="114"/>
                  </a:cxn>
                  <a:cxn ang="0">
                    <a:pos x="323" y="126"/>
                  </a:cxn>
                  <a:cxn ang="0">
                    <a:pos x="323" y="126"/>
                  </a:cxn>
                  <a:cxn ang="0">
                    <a:pos x="221" y="162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23" h="162">
                    <a:moveTo>
                      <a:pt x="0" y="24"/>
                    </a:moveTo>
                    <a:lnTo>
                      <a:pt x="6" y="24"/>
                    </a:lnTo>
                    <a:lnTo>
                      <a:pt x="12" y="18"/>
                    </a:lnTo>
                    <a:lnTo>
                      <a:pt x="48" y="6"/>
                    </a:lnTo>
                    <a:lnTo>
                      <a:pt x="101" y="0"/>
                    </a:lnTo>
                    <a:lnTo>
                      <a:pt x="137" y="6"/>
                    </a:lnTo>
                    <a:lnTo>
                      <a:pt x="173" y="18"/>
                    </a:lnTo>
                    <a:lnTo>
                      <a:pt x="239" y="54"/>
                    </a:lnTo>
                    <a:lnTo>
                      <a:pt x="287" y="90"/>
                    </a:lnTo>
                    <a:lnTo>
                      <a:pt x="317" y="114"/>
                    </a:lnTo>
                    <a:lnTo>
                      <a:pt x="323" y="126"/>
                    </a:lnTo>
                    <a:lnTo>
                      <a:pt x="323" y="126"/>
                    </a:lnTo>
                    <a:lnTo>
                      <a:pt x="221" y="162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58" name="Freeform 18"/>
              <p:cNvSpPr>
                <a:spLocks noEditPoints="1"/>
              </p:cNvSpPr>
              <p:nvPr/>
            </p:nvSpPr>
            <p:spPr bwMode="hidden">
              <a:xfrm>
                <a:off x="192" y="2284"/>
                <a:ext cx="1254" cy="923"/>
              </a:xfrm>
              <a:custGeom>
                <a:avLst/>
                <a:gdLst/>
                <a:ahLst/>
                <a:cxnLst>
                  <a:cxn ang="0">
                    <a:pos x="1166" y="641"/>
                  </a:cxn>
                  <a:cxn ang="0">
                    <a:pos x="1166" y="473"/>
                  </a:cxn>
                  <a:cxn ang="0">
                    <a:pos x="1136" y="384"/>
                  </a:cxn>
                  <a:cxn ang="0">
                    <a:pos x="1112" y="288"/>
                  </a:cxn>
                  <a:cxn ang="0">
                    <a:pos x="1053" y="174"/>
                  </a:cxn>
                  <a:cxn ang="0">
                    <a:pos x="981" y="96"/>
                  </a:cxn>
                  <a:cxn ang="0">
                    <a:pos x="963" y="72"/>
                  </a:cxn>
                  <a:cxn ang="0">
                    <a:pos x="891" y="18"/>
                  </a:cxn>
                  <a:cxn ang="0">
                    <a:pos x="819" y="6"/>
                  </a:cxn>
                  <a:cxn ang="0">
                    <a:pos x="712" y="24"/>
                  </a:cxn>
                  <a:cxn ang="0">
                    <a:pos x="664" y="42"/>
                  </a:cxn>
                  <a:cxn ang="0">
                    <a:pos x="568" y="120"/>
                  </a:cxn>
                  <a:cxn ang="0">
                    <a:pos x="532" y="228"/>
                  </a:cxn>
                  <a:cxn ang="0">
                    <a:pos x="509" y="348"/>
                  </a:cxn>
                  <a:cxn ang="0">
                    <a:pos x="431" y="479"/>
                  </a:cxn>
                  <a:cxn ang="0">
                    <a:pos x="413" y="539"/>
                  </a:cxn>
                  <a:cxn ang="0">
                    <a:pos x="353" y="599"/>
                  </a:cxn>
                  <a:cxn ang="0">
                    <a:pos x="305" y="629"/>
                  </a:cxn>
                  <a:cxn ang="0">
                    <a:pos x="293" y="635"/>
                  </a:cxn>
                  <a:cxn ang="0">
                    <a:pos x="257" y="677"/>
                  </a:cxn>
                  <a:cxn ang="0">
                    <a:pos x="150" y="797"/>
                  </a:cxn>
                  <a:cxn ang="0">
                    <a:pos x="54" y="839"/>
                  </a:cxn>
                  <a:cxn ang="0">
                    <a:pos x="156" y="905"/>
                  </a:cxn>
                  <a:cxn ang="0">
                    <a:pos x="240" y="869"/>
                  </a:cxn>
                  <a:cxn ang="0">
                    <a:pos x="640" y="827"/>
                  </a:cxn>
                  <a:cxn ang="0">
                    <a:pos x="700" y="725"/>
                  </a:cxn>
                  <a:cxn ang="0">
                    <a:pos x="694" y="611"/>
                  </a:cxn>
                  <a:cxn ang="0">
                    <a:pos x="778" y="551"/>
                  </a:cxn>
                  <a:cxn ang="0">
                    <a:pos x="879" y="449"/>
                  </a:cxn>
                  <a:cxn ang="0">
                    <a:pos x="909" y="414"/>
                  </a:cxn>
                  <a:cxn ang="0">
                    <a:pos x="975" y="318"/>
                  </a:cxn>
                  <a:cxn ang="0">
                    <a:pos x="1023" y="336"/>
                  </a:cxn>
                  <a:cxn ang="0">
                    <a:pos x="1118" y="617"/>
                  </a:cxn>
                  <a:cxn ang="0">
                    <a:pos x="1112" y="689"/>
                  </a:cxn>
                  <a:cxn ang="0">
                    <a:pos x="1148" y="749"/>
                  </a:cxn>
                  <a:cxn ang="0">
                    <a:pos x="1202" y="713"/>
                  </a:cxn>
                  <a:cxn ang="0">
                    <a:pos x="1238" y="749"/>
                  </a:cxn>
                  <a:cxn ang="0">
                    <a:pos x="1250" y="743"/>
                  </a:cxn>
                  <a:cxn ang="0">
                    <a:pos x="694" y="264"/>
                  </a:cxn>
                  <a:cxn ang="0">
                    <a:pos x="784" y="372"/>
                  </a:cxn>
                  <a:cxn ang="0">
                    <a:pos x="766" y="443"/>
                  </a:cxn>
                  <a:cxn ang="0">
                    <a:pos x="706" y="515"/>
                  </a:cxn>
                  <a:cxn ang="0">
                    <a:pos x="658" y="569"/>
                  </a:cxn>
                  <a:cxn ang="0">
                    <a:pos x="616" y="593"/>
                  </a:cxn>
                  <a:cxn ang="0">
                    <a:pos x="574" y="617"/>
                  </a:cxn>
                  <a:cxn ang="0">
                    <a:pos x="562" y="707"/>
                  </a:cxn>
                  <a:cxn ang="0">
                    <a:pos x="353" y="755"/>
                  </a:cxn>
                  <a:cxn ang="0">
                    <a:pos x="389" y="641"/>
                  </a:cxn>
                  <a:cxn ang="0">
                    <a:pos x="425" y="647"/>
                  </a:cxn>
                  <a:cxn ang="0">
                    <a:pos x="443" y="617"/>
                  </a:cxn>
                  <a:cxn ang="0">
                    <a:pos x="568" y="515"/>
                  </a:cxn>
                  <a:cxn ang="0">
                    <a:pos x="616" y="473"/>
                  </a:cxn>
                  <a:cxn ang="0">
                    <a:pos x="640" y="396"/>
                  </a:cxn>
                  <a:cxn ang="0">
                    <a:pos x="640" y="378"/>
                  </a:cxn>
                  <a:cxn ang="0">
                    <a:pos x="664" y="270"/>
                  </a:cxn>
                  <a:cxn ang="0">
                    <a:pos x="682" y="192"/>
                  </a:cxn>
                  <a:cxn ang="0">
                    <a:pos x="694" y="264"/>
                  </a:cxn>
                  <a:cxn ang="0">
                    <a:pos x="532" y="455"/>
                  </a:cxn>
                  <a:cxn ang="0">
                    <a:pos x="634" y="803"/>
                  </a:cxn>
                </a:cxnLst>
                <a:rect l="0" t="0" r="r" b="b"/>
                <a:pathLst>
                  <a:path w="1250" h="923">
                    <a:moveTo>
                      <a:pt x="1244" y="713"/>
                    </a:moveTo>
                    <a:lnTo>
                      <a:pt x="1214" y="683"/>
                    </a:lnTo>
                    <a:lnTo>
                      <a:pt x="1166" y="653"/>
                    </a:lnTo>
                    <a:lnTo>
                      <a:pt x="1166" y="653"/>
                    </a:lnTo>
                    <a:lnTo>
                      <a:pt x="1166" y="641"/>
                    </a:lnTo>
                    <a:lnTo>
                      <a:pt x="1172" y="617"/>
                    </a:lnTo>
                    <a:lnTo>
                      <a:pt x="1172" y="581"/>
                    </a:lnTo>
                    <a:lnTo>
                      <a:pt x="1172" y="545"/>
                    </a:lnTo>
                    <a:lnTo>
                      <a:pt x="1172" y="509"/>
                    </a:lnTo>
                    <a:lnTo>
                      <a:pt x="1166" y="473"/>
                    </a:lnTo>
                    <a:lnTo>
                      <a:pt x="1154" y="443"/>
                    </a:lnTo>
                    <a:lnTo>
                      <a:pt x="1148" y="431"/>
                    </a:lnTo>
                    <a:lnTo>
                      <a:pt x="1142" y="425"/>
                    </a:lnTo>
                    <a:lnTo>
                      <a:pt x="1142" y="408"/>
                    </a:lnTo>
                    <a:lnTo>
                      <a:pt x="1136" y="384"/>
                    </a:lnTo>
                    <a:lnTo>
                      <a:pt x="1130" y="354"/>
                    </a:lnTo>
                    <a:lnTo>
                      <a:pt x="1118" y="324"/>
                    </a:lnTo>
                    <a:lnTo>
                      <a:pt x="1106" y="300"/>
                    </a:lnTo>
                    <a:lnTo>
                      <a:pt x="1112" y="294"/>
                    </a:lnTo>
                    <a:lnTo>
                      <a:pt x="1112" y="288"/>
                    </a:lnTo>
                    <a:lnTo>
                      <a:pt x="1112" y="270"/>
                    </a:lnTo>
                    <a:lnTo>
                      <a:pt x="1106" y="252"/>
                    </a:lnTo>
                    <a:lnTo>
                      <a:pt x="1083" y="210"/>
                    </a:lnTo>
                    <a:lnTo>
                      <a:pt x="1059" y="180"/>
                    </a:lnTo>
                    <a:lnTo>
                      <a:pt x="1053" y="174"/>
                    </a:lnTo>
                    <a:lnTo>
                      <a:pt x="1047" y="168"/>
                    </a:lnTo>
                    <a:lnTo>
                      <a:pt x="1041" y="126"/>
                    </a:lnTo>
                    <a:lnTo>
                      <a:pt x="1017" y="114"/>
                    </a:lnTo>
                    <a:lnTo>
                      <a:pt x="987" y="90"/>
                    </a:lnTo>
                    <a:lnTo>
                      <a:pt x="981" y="96"/>
                    </a:lnTo>
                    <a:lnTo>
                      <a:pt x="981" y="102"/>
                    </a:lnTo>
                    <a:lnTo>
                      <a:pt x="975" y="120"/>
                    </a:lnTo>
                    <a:lnTo>
                      <a:pt x="975" y="108"/>
                    </a:lnTo>
                    <a:lnTo>
                      <a:pt x="969" y="90"/>
                    </a:lnTo>
                    <a:lnTo>
                      <a:pt x="963" y="72"/>
                    </a:lnTo>
                    <a:lnTo>
                      <a:pt x="963" y="66"/>
                    </a:lnTo>
                    <a:lnTo>
                      <a:pt x="933" y="42"/>
                    </a:lnTo>
                    <a:lnTo>
                      <a:pt x="921" y="36"/>
                    </a:lnTo>
                    <a:lnTo>
                      <a:pt x="915" y="30"/>
                    </a:lnTo>
                    <a:lnTo>
                      <a:pt x="891" y="18"/>
                    </a:lnTo>
                    <a:lnTo>
                      <a:pt x="885" y="18"/>
                    </a:lnTo>
                    <a:lnTo>
                      <a:pt x="867" y="18"/>
                    </a:lnTo>
                    <a:lnTo>
                      <a:pt x="855" y="18"/>
                    </a:lnTo>
                    <a:lnTo>
                      <a:pt x="849" y="18"/>
                    </a:lnTo>
                    <a:lnTo>
                      <a:pt x="819" y="6"/>
                    </a:lnTo>
                    <a:lnTo>
                      <a:pt x="796" y="0"/>
                    </a:lnTo>
                    <a:lnTo>
                      <a:pt x="772" y="6"/>
                    </a:lnTo>
                    <a:lnTo>
                      <a:pt x="754" y="18"/>
                    </a:lnTo>
                    <a:lnTo>
                      <a:pt x="730" y="18"/>
                    </a:lnTo>
                    <a:lnTo>
                      <a:pt x="712" y="24"/>
                    </a:lnTo>
                    <a:lnTo>
                      <a:pt x="700" y="30"/>
                    </a:lnTo>
                    <a:lnTo>
                      <a:pt x="700" y="30"/>
                    </a:lnTo>
                    <a:lnTo>
                      <a:pt x="694" y="30"/>
                    </a:lnTo>
                    <a:lnTo>
                      <a:pt x="688" y="30"/>
                    </a:lnTo>
                    <a:lnTo>
                      <a:pt x="664" y="42"/>
                    </a:lnTo>
                    <a:lnTo>
                      <a:pt x="628" y="60"/>
                    </a:lnTo>
                    <a:lnTo>
                      <a:pt x="586" y="90"/>
                    </a:lnTo>
                    <a:lnTo>
                      <a:pt x="574" y="108"/>
                    </a:lnTo>
                    <a:lnTo>
                      <a:pt x="562" y="120"/>
                    </a:lnTo>
                    <a:lnTo>
                      <a:pt x="568" y="120"/>
                    </a:lnTo>
                    <a:lnTo>
                      <a:pt x="568" y="114"/>
                    </a:lnTo>
                    <a:lnTo>
                      <a:pt x="550" y="150"/>
                    </a:lnTo>
                    <a:lnTo>
                      <a:pt x="538" y="192"/>
                    </a:lnTo>
                    <a:lnTo>
                      <a:pt x="532" y="216"/>
                    </a:lnTo>
                    <a:lnTo>
                      <a:pt x="532" y="228"/>
                    </a:lnTo>
                    <a:lnTo>
                      <a:pt x="532" y="228"/>
                    </a:lnTo>
                    <a:lnTo>
                      <a:pt x="527" y="246"/>
                    </a:lnTo>
                    <a:lnTo>
                      <a:pt x="521" y="276"/>
                    </a:lnTo>
                    <a:lnTo>
                      <a:pt x="515" y="312"/>
                    </a:lnTo>
                    <a:lnTo>
                      <a:pt x="509" y="348"/>
                    </a:lnTo>
                    <a:lnTo>
                      <a:pt x="473" y="390"/>
                    </a:lnTo>
                    <a:lnTo>
                      <a:pt x="473" y="396"/>
                    </a:lnTo>
                    <a:lnTo>
                      <a:pt x="467" y="402"/>
                    </a:lnTo>
                    <a:lnTo>
                      <a:pt x="449" y="437"/>
                    </a:lnTo>
                    <a:lnTo>
                      <a:pt x="431" y="479"/>
                    </a:lnTo>
                    <a:lnTo>
                      <a:pt x="419" y="521"/>
                    </a:lnTo>
                    <a:lnTo>
                      <a:pt x="413" y="527"/>
                    </a:lnTo>
                    <a:lnTo>
                      <a:pt x="413" y="533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353" y="599"/>
                    </a:lnTo>
                    <a:lnTo>
                      <a:pt x="347" y="599"/>
                    </a:lnTo>
                    <a:lnTo>
                      <a:pt x="341" y="599"/>
                    </a:lnTo>
                    <a:lnTo>
                      <a:pt x="335" y="611"/>
                    </a:lnTo>
                    <a:lnTo>
                      <a:pt x="311" y="629"/>
                    </a:lnTo>
                    <a:lnTo>
                      <a:pt x="305" y="629"/>
                    </a:lnTo>
                    <a:lnTo>
                      <a:pt x="299" y="629"/>
                    </a:lnTo>
                    <a:lnTo>
                      <a:pt x="299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57" y="659"/>
                    </a:lnTo>
                    <a:lnTo>
                      <a:pt x="257" y="665"/>
                    </a:lnTo>
                    <a:lnTo>
                      <a:pt x="257" y="665"/>
                    </a:lnTo>
                    <a:lnTo>
                      <a:pt x="257" y="677"/>
                    </a:lnTo>
                    <a:lnTo>
                      <a:pt x="257" y="701"/>
                    </a:lnTo>
                    <a:lnTo>
                      <a:pt x="257" y="719"/>
                    </a:lnTo>
                    <a:lnTo>
                      <a:pt x="257" y="731"/>
                    </a:lnTo>
                    <a:lnTo>
                      <a:pt x="216" y="725"/>
                    </a:lnTo>
                    <a:lnTo>
                      <a:pt x="150" y="797"/>
                    </a:lnTo>
                    <a:lnTo>
                      <a:pt x="150" y="827"/>
                    </a:lnTo>
                    <a:lnTo>
                      <a:pt x="174" y="827"/>
                    </a:lnTo>
                    <a:lnTo>
                      <a:pt x="114" y="845"/>
                    </a:lnTo>
                    <a:lnTo>
                      <a:pt x="108" y="851"/>
                    </a:lnTo>
                    <a:lnTo>
                      <a:pt x="54" y="839"/>
                    </a:lnTo>
                    <a:lnTo>
                      <a:pt x="0" y="857"/>
                    </a:lnTo>
                    <a:lnTo>
                      <a:pt x="0" y="875"/>
                    </a:lnTo>
                    <a:lnTo>
                      <a:pt x="102" y="893"/>
                    </a:lnTo>
                    <a:lnTo>
                      <a:pt x="96" y="893"/>
                    </a:lnTo>
                    <a:lnTo>
                      <a:pt x="156" y="905"/>
                    </a:lnTo>
                    <a:lnTo>
                      <a:pt x="168" y="899"/>
                    </a:lnTo>
                    <a:lnTo>
                      <a:pt x="311" y="923"/>
                    </a:lnTo>
                    <a:lnTo>
                      <a:pt x="365" y="911"/>
                    </a:lnTo>
                    <a:lnTo>
                      <a:pt x="371" y="887"/>
                    </a:lnTo>
                    <a:lnTo>
                      <a:pt x="240" y="869"/>
                    </a:lnTo>
                    <a:lnTo>
                      <a:pt x="240" y="863"/>
                    </a:lnTo>
                    <a:lnTo>
                      <a:pt x="497" y="791"/>
                    </a:lnTo>
                    <a:lnTo>
                      <a:pt x="503" y="809"/>
                    </a:lnTo>
                    <a:lnTo>
                      <a:pt x="640" y="827"/>
                    </a:lnTo>
                    <a:lnTo>
                      <a:pt x="640" y="827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658" y="719"/>
                    </a:lnTo>
                    <a:lnTo>
                      <a:pt x="664" y="653"/>
                    </a:lnTo>
                    <a:lnTo>
                      <a:pt x="664" y="653"/>
                    </a:lnTo>
                    <a:lnTo>
                      <a:pt x="670" y="623"/>
                    </a:lnTo>
                    <a:lnTo>
                      <a:pt x="694" y="611"/>
                    </a:lnTo>
                    <a:lnTo>
                      <a:pt x="694" y="605"/>
                    </a:lnTo>
                    <a:lnTo>
                      <a:pt x="694" y="605"/>
                    </a:lnTo>
                    <a:lnTo>
                      <a:pt x="718" y="587"/>
                    </a:lnTo>
                    <a:lnTo>
                      <a:pt x="748" y="569"/>
                    </a:lnTo>
                    <a:lnTo>
                      <a:pt x="778" y="551"/>
                    </a:lnTo>
                    <a:lnTo>
                      <a:pt x="796" y="533"/>
                    </a:lnTo>
                    <a:lnTo>
                      <a:pt x="819" y="515"/>
                    </a:lnTo>
                    <a:lnTo>
                      <a:pt x="843" y="497"/>
                    </a:lnTo>
                    <a:lnTo>
                      <a:pt x="867" y="467"/>
                    </a:lnTo>
                    <a:lnTo>
                      <a:pt x="879" y="449"/>
                    </a:lnTo>
                    <a:lnTo>
                      <a:pt x="879" y="443"/>
                    </a:lnTo>
                    <a:lnTo>
                      <a:pt x="885" y="443"/>
                    </a:lnTo>
                    <a:lnTo>
                      <a:pt x="891" y="431"/>
                    </a:lnTo>
                    <a:lnTo>
                      <a:pt x="903" y="425"/>
                    </a:lnTo>
                    <a:lnTo>
                      <a:pt x="909" y="414"/>
                    </a:lnTo>
                    <a:lnTo>
                      <a:pt x="909" y="390"/>
                    </a:lnTo>
                    <a:lnTo>
                      <a:pt x="903" y="360"/>
                    </a:lnTo>
                    <a:lnTo>
                      <a:pt x="927" y="348"/>
                    </a:lnTo>
                    <a:lnTo>
                      <a:pt x="951" y="330"/>
                    </a:lnTo>
                    <a:lnTo>
                      <a:pt x="975" y="318"/>
                    </a:lnTo>
                    <a:lnTo>
                      <a:pt x="993" y="300"/>
                    </a:lnTo>
                    <a:lnTo>
                      <a:pt x="999" y="306"/>
                    </a:lnTo>
                    <a:lnTo>
                      <a:pt x="1011" y="306"/>
                    </a:lnTo>
                    <a:lnTo>
                      <a:pt x="1023" y="336"/>
                    </a:lnTo>
                    <a:lnTo>
                      <a:pt x="1023" y="336"/>
                    </a:lnTo>
                    <a:lnTo>
                      <a:pt x="1071" y="449"/>
                    </a:lnTo>
                    <a:lnTo>
                      <a:pt x="1071" y="467"/>
                    </a:lnTo>
                    <a:lnTo>
                      <a:pt x="1077" y="497"/>
                    </a:lnTo>
                    <a:lnTo>
                      <a:pt x="1101" y="563"/>
                    </a:lnTo>
                    <a:lnTo>
                      <a:pt x="1118" y="617"/>
                    </a:lnTo>
                    <a:lnTo>
                      <a:pt x="1124" y="641"/>
                    </a:lnTo>
                    <a:lnTo>
                      <a:pt x="1124" y="653"/>
                    </a:lnTo>
                    <a:lnTo>
                      <a:pt x="1118" y="659"/>
                    </a:lnTo>
                    <a:lnTo>
                      <a:pt x="1112" y="671"/>
                    </a:lnTo>
                    <a:lnTo>
                      <a:pt x="1112" y="689"/>
                    </a:lnTo>
                    <a:lnTo>
                      <a:pt x="1118" y="701"/>
                    </a:lnTo>
                    <a:lnTo>
                      <a:pt x="1124" y="719"/>
                    </a:lnTo>
                    <a:lnTo>
                      <a:pt x="1130" y="737"/>
                    </a:lnTo>
                    <a:lnTo>
                      <a:pt x="1136" y="749"/>
                    </a:lnTo>
                    <a:lnTo>
                      <a:pt x="1148" y="749"/>
                    </a:lnTo>
                    <a:lnTo>
                      <a:pt x="1154" y="743"/>
                    </a:lnTo>
                    <a:lnTo>
                      <a:pt x="1154" y="725"/>
                    </a:lnTo>
                    <a:lnTo>
                      <a:pt x="1148" y="707"/>
                    </a:lnTo>
                    <a:lnTo>
                      <a:pt x="1148" y="701"/>
                    </a:lnTo>
                    <a:lnTo>
                      <a:pt x="1202" y="713"/>
                    </a:lnTo>
                    <a:lnTo>
                      <a:pt x="1208" y="719"/>
                    </a:lnTo>
                    <a:lnTo>
                      <a:pt x="1214" y="737"/>
                    </a:lnTo>
                    <a:lnTo>
                      <a:pt x="1220" y="749"/>
                    </a:lnTo>
                    <a:lnTo>
                      <a:pt x="1232" y="755"/>
                    </a:lnTo>
                    <a:lnTo>
                      <a:pt x="1238" y="749"/>
                    </a:lnTo>
                    <a:lnTo>
                      <a:pt x="1232" y="737"/>
                    </a:lnTo>
                    <a:lnTo>
                      <a:pt x="1238" y="749"/>
                    </a:lnTo>
                    <a:lnTo>
                      <a:pt x="1244" y="755"/>
                    </a:lnTo>
                    <a:lnTo>
                      <a:pt x="1250" y="749"/>
                    </a:lnTo>
                    <a:lnTo>
                      <a:pt x="1250" y="743"/>
                    </a:lnTo>
                    <a:lnTo>
                      <a:pt x="1250" y="731"/>
                    </a:lnTo>
                    <a:lnTo>
                      <a:pt x="1244" y="719"/>
                    </a:lnTo>
                    <a:lnTo>
                      <a:pt x="1244" y="713"/>
                    </a:lnTo>
                    <a:lnTo>
                      <a:pt x="1244" y="713"/>
                    </a:lnTo>
                    <a:close/>
                    <a:moveTo>
                      <a:pt x="694" y="264"/>
                    </a:moveTo>
                    <a:lnTo>
                      <a:pt x="700" y="276"/>
                    </a:lnTo>
                    <a:lnTo>
                      <a:pt x="712" y="288"/>
                    </a:lnTo>
                    <a:lnTo>
                      <a:pt x="742" y="330"/>
                    </a:lnTo>
                    <a:lnTo>
                      <a:pt x="778" y="360"/>
                    </a:lnTo>
                    <a:lnTo>
                      <a:pt x="784" y="372"/>
                    </a:lnTo>
                    <a:lnTo>
                      <a:pt x="790" y="378"/>
                    </a:lnTo>
                    <a:lnTo>
                      <a:pt x="796" y="384"/>
                    </a:lnTo>
                    <a:lnTo>
                      <a:pt x="796" y="384"/>
                    </a:lnTo>
                    <a:lnTo>
                      <a:pt x="790" y="431"/>
                    </a:lnTo>
                    <a:lnTo>
                      <a:pt x="766" y="443"/>
                    </a:lnTo>
                    <a:lnTo>
                      <a:pt x="748" y="461"/>
                    </a:lnTo>
                    <a:lnTo>
                      <a:pt x="724" y="485"/>
                    </a:lnTo>
                    <a:lnTo>
                      <a:pt x="712" y="503"/>
                    </a:lnTo>
                    <a:lnTo>
                      <a:pt x="712" y="509"/>
                    </a:lnTo>
                    <a:lnTo>
                      <a:pt x="706" y="515"/>
                    </a:lnTo>
                    <a:lnTo>
                      <a:pt x="688" y="533"/>
                    </a:lnTo>
                    <a:lnTo>
                      <a:pt x="670" y="551"/>
                    </a:lnTo>
                    <a:lnTo>
                      <a:pt x="658" y="563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2" y="569"/>
                    </a:lnTo>
                    <a:lnTo>
                      <a:pt x="652" y="575"/>
                    </a:lnTo>
                    <a:lnTo>
                      <a:pt x="640" y="581"/>
                    </a:lnTo>
                    <a:lnTo>
                      <a:pt x="616" y="593"/>
                    </a:lnTo>
                    <a:lnTo>
                      <a:pt x="604" y="599"/>
                    </a:lnTo>
                    <a:lnTo>
                      <a:pt x="592" y="605"/>
                    </a:lnTo>
                    <a:lnTo>
                      <a:pt x="592" y="605"/>
                    </a:lnTo>
                    <a:lnTo>
                      <a:pt x="586" y="611"/>
                    </a:lnTo>
                    <a:lnTo>
                      <a:pt x="574" y="617"/>
                    </a:lnTo>
                    <a:lnTo>
                      <a:pt x="562" y="629"/>
                    </a:lnTo>
                    <a:lnTo>
                      <a:pt x="550" y="635"/>
                    </a:lnTo>
                    <a:lnTo>
                      <a:pt x="550" y="653"/>
                    </a:lnTo>
                    <a:lnTo>
                      <a:pt x="556" y="677"/>
                    </a:lnTo>
                    <a:lnTo>
                      <a:pt x="562" y="707"/>
                    </a:lnTo>
                    <a:lnTo>
                      <a:pt x="538" y="737"/>
                    </a:lnTo>
                    <a:lnTo>
                      <a:pt x="377" y="785"/>
                    </a:lnTo>
                    <a:lnTo>
                      <a:pt x="365" y="761"/>
                    </a:lnTo>
                    <a:lnTo>
                      <a:pt x="359" y="755"/>
                    </a:lnTo>
                    <a:lnTo>
                      <a:pt x="353" y="755"/>
                    </a:lnTo>
                    <a:lnTo>
                      <a:pt x="359" y="683"/>
                    </a:lnTo>
                    <a:lnTo>
                      <a:pt x="365" y="671"/>
                    </a:lnTo>
                    <a:lnTo>
                      <a:pt x="371" y="665"/>
                    </a:lnTo>
                    <a:lnTo>
                      <a:pt x="389" y="641"/>
                    </a:lnTo>
                    <a:lnTo>
                      <a:pt x="389" y="641"/>
                    </a:lnTo>
                    <a:lnTo>
                      <a:pt x="413" y="629"/>
                    </a:lnTo>
                    <a:lnTo>
                      <a:pt x="431" y="611"/>
                    </a:lnTo>
                    <a:lnTo>
                      <a:pt x="419" y="623"/>
                    </a:lnTo>
                    <a:lnTo>
                      <a:pt x="419" y="629"/>
                    </a:lnTo>
                    <a:lnTo>
                      <a:pt x="425" y="647"/>
                    </a:lnTo>
                    <a:lnTo>
                      <a:pt x="425" y="659"/>
                    </a:lnTo>
                    <a:lnTo>
                      <a:pt x="431" y="665"/>
                    </a:lnTo>
                    <a:lnTo>
                      <a:pt x="437" y="659"/>
                    </a:lnTo>
                    <a:lnTo>
                      <a:pt x="443" y="635"/>
                    </a:lnTo>
                    <a:lnTo>
                      <a:pt x="443" y="617"/>
                    </a:lnTo>
                    <a:lnTo>
                      <a:pt x="443" y="605"/>
                    </a:lnTo>
                    <a:lnTo>
                      <a:pt x="491" y="575"/>
                    </a:lnTo>
                    <a:lnTo>
                      <a:pt x="527" y="545"/>
                    </a:lnTo>
                    <a:lnTo>
                      <a:pt x="550" y="527"/>
                    </a:lnTo>
                    <a:lnTo>
                      <a:pt x="568" y="515"/>
                    </a:lnTo>
                    <a:lnTo>
                      <a:pt x="586" y="503"/>
                    </a:lnTo>
                    <a:lnTo>
                      <a:pt x="598" y="497"/>
                    </a:lnTo>
                    <a:lnTo>
                      <a:pt x="610" y="485"/>
                    </a:lnTo>
                    <a:lnTo>
                      <a:pt x="616" y="479"/>
                    </a:lnTo>
                    <a:lnTo>
                      <a:pt x="616" y="473"/>
                    </a:lnTo>
                    <a:lnTo>
                      <a:pt x="628" y="455"/>
                    </a:lnTo>
                    <a:lnTo>
                      <a:pt x="634" y="431"/>
                    </a:lnTo>
                    <a:lnTo>
                      <a:pt x="640" y="408"/>
                    </a:lnTo>
                    <a:lnTo>
                      <a:pt x="640" y="402"/>
                    </a:lnTo>
                    <a:lnTo>
                      <a:pt x="640" y="396"/>
                    </a:lnTo>
                    <a:lnTo>
                      <a:pt x="628" y="396"/>
                    </a:lnTo>
                    <a:lnTo>
                      <a:pt x="634" y="396"/>
                    </a:lnTo>
                    <a:lnTo>
                      <a:pt x="634" y="396"/>
                    </a:lnTo>
                    <a:lnTo>
                      <a:pt x="634" y="390"/>
                    </a:lnTo>
                    <a:lnTo>
                      <a:pt x="640" y="378"/>
                    </a:lnTo>
                    <a:lnTo>
                      <a:pt x="652" y="336"/>
                    </a:lnTo>
                    <a:lnTo>
                      <a:pt x="664" y="300"/>
                    </a:lnTo>
                    <a:lnTo>
                      <a:pt x="664" y="282"/>
                    </a:lnTo>
                    <a:lnTo>
                      <a:pt x="670" y="276"/>
                    </a:lnTo>
                    <a:lnTo>
                      <a:pt x="664" y="270"/>
                    </a:lnTo>
                    <a:lnTo>
                      <a:pt x="658" y="258"/>
                    </a:lnTo>
                    <a:lnTo>
                      <a:pt x="646" y="246"/>
                    </a:lnTo>
                    <a:lnTo>
                      <a:pt x="640" y="240"/>
                    </a:lnTo>
                    <a:lnTo>
                      <a:pt x="676" y="258"/>
                    </a:lnTo>
                    <a:lnTo>
                      <a:pt x="682" y="192"/>
                    </a:lnTo>
                    <a:lnTo>
                      <a:pt x="682" y="198"/>
                    </a:lnTo>
                    <a:lnTo>
                      <a:pt x="682" y="222"/>
                    </a:lnTo>
                    <a:lnTo>
                      <a:pt x="688" y="246"/>
                    </a:lnTo>
                    <a:lnTo>
                      <a:pt x="694" y="264"/>
                    </a:lnTo>
                    <a:lnTo>
                      <a:pt x="694" y="264"/>
                    </a:lnTo>
                    <a:close/>
                    <a:moveTo>
                      <a:pt x="532" y="455"/>
                    </a:moveTo>
                    <a:lnTo>
                      <a:pt x="527" y="461"/>
                    </a:lnTo>
                    <a:lnTo>
                      <a:pt x="532" y="449"/>
                    </a:lnTo>
                    <a:lnTo>
                      <a:pt x="532" y="455"/>
                    </a:lnTo>
                    <a:lnTo>
                      <a:pt x="532" y="455"/>
                    </a:lnTo>
                    <a:close/>
                    <a:moveTo>
                      <a:pt x="634" y="803"/>
                    </a:move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59" name="Freeform 19"/>
              <p:cNvSpPr>
                <a:spLocks/>
              </p:cNvSpPr>
              <p:nvPr/>
            </p:nvSpPr>
            <p:spPr bwMode="hidden">
              <a:xfrm>
                <a:off x="684" y="2709"/>
                <a:ext cx="47" cy="78"/>
              </a:xfrm>
              <a:custGeom>
                <a:avLst/>
                <a:gdLst/>
                <a:ahLst/>
                <a:cxnLst>
                  <a:cxn ang="0">
                    <a:pos x="12" y="72"/>
                  </a:cxn>
                  <a:cxn ang="0">
                    <a:pos x="18" y="60"/>
                  </a:cxn>
                  <a:cxn ang="0">
                    <a:pos x="24" y="54"/>
                  </a:cxn>
                  <a:cxn ang="0">
                    <a:pos x="47" y="0"/>
                  </a:cxn>
                  <a:cxn ang="0">
                    <a:pos x="0" y="78"/>
                  </a:cxn>
                  <a:cxn ang="0">
                    <a:pos x="12" y="72"/>
                  </a:cxn>
                  <a:cxn ang="0">
                    <a:pos x="12" y="72"/>
                  </a:cxn>
                </a:cxnLst>
                <a:rect l="0" t="0" r="r" b="b"/>
                <a:pathLst>
                  <a:path w="47" h="78">
                    <a:moveTo>
                      <a:pt x="12" y="72"/>
                    </a:moveTo>
                    <a:lnTo>
                      <a:pt x="18" y="60"/>
                    </a:lnTo>
                    <a:lnTo>
                      <a:pt x="24" y="54"/>
                    </a:lnTo>
                    <a:lnTo>
                      <a:pt x="47" y="0"/>
                    </a:lnTo>
                    <a:lnTo>
                      <a:pt x="0" y="78"/>
                    </a:lnTo>
                    <a:lnTo>
                      <a:pt x="12" y="72"/>
                    </a:lnTo>
                    <a:lnTo>
                      <a:pt x="12" y="7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60" name="Freeform 20"/>
              <p:cNvSpPr>
                <a:spLocks/>
              </p:cNvSpPr>
              <p:nvPr/>
            </p:nvSpPr>
            <p:spPr bwMode="hidden">
              <a:xfrm>
                <a:off x="1284" y="2572"/>
                <a:ext cx="149" cy="419"/>
              </a:xfrm>
              <a:custGeom>
                <a:avLst/>
                <a:gdLst/>
                <a:ahLst/>
                <a:cxnLst>
                  <a:cxn ang="0">
                    <a:pos x="29" y="96"/>
                  </a:cxn>
                  <a:cxn ang="0">
                    <a:pos x="41" y="126"/>
                  </a:cxn>
                  <a:cxn ang="0">
                    <a:pos x="29" y="161"/>
                  </a:cxn>
                  <a:cxn ang="0">
                    <a:pos x="47" y="149"/>
                  </a:cxn>
                  <a:cxn ang="0">
                    <a:pos x="53" y="347"/>
                  </a:cxn>
                  <a:cxn ang="0">
                    <a:pos x="65" y="371"/>
                  </a:cxn>
                  <a:cxn ang="0">
                    <a:pos x="65" y="377"/>
                  </a:cxn>
                  <a:cxn ang="0">
                    <a:pos x="65" y="389"/>
                  </a:cxn>
                  <a:cxn ang="0">
                    <a:pos x="77" y="395"/>
                  </a:cxn>
                  <a:cxn ang="0">
                    <a:pos x="101" y="407"/>
                  </a:cxn>
                  <a:cxn ang="0">
                    <a:pos x="125" y="413"/>
                  </a:cxn>
                  <a:cxn ang="0">
                    <a:pos x="149" y="419"/>
                  </a:cxn>
                  <a:cxn ang="0">
                    <a:pos x="125" y="395"/>
                  </a:cxn>
                  <a:cxn ang="0">
                    <a:pos x="77" y="365"/>
                  </a:cxn>
                  <a:cxn ang="0">
                    <a:pos x="77" y="365"/>
                  </a:cxn>
                  <a:cxn ang="0">
                    <a:pos x="77" y="353"/>
                  </a:cxn>
                  <a:cxn ang="0">
                    <a:pos x="83" y="329"/>
                  </a:cxn>
                  <a:cxn ang="0">
                    <a:pos x="83" y="293"/>
                  </a:cxn>
                  <a:cxn ang="0">
                    <a:pos x="83" y="257"/>
                  </a:cxn>
                  <a:cxn ang="0">
                    <a:pos x="83" y="221"/>
                  </a:cxn>
                  <a:cxn ang="0">
                    <a:pos x="77" y="185"/>
                  </a:cxn>
                  <a:cxn ang="0">
                    <a:pos x="65" y="155"/>
                  </a:cxn>
                  <a:cxn ang="0">
                    <a:pos x="59" y="143"/>
                  </a:cxn>
                  <a:cxn ang="0">
                    <a:pos x="53" y="137"/>
                  </a:cxn>
                  <a:cxn ang="0">
                    <a:pos x="53" y="120"/>
                  </a:cxn>
                  <a:cxn ang="0">
                    <a:pos x="53" y="108"/>
                  </a:cxn>
                  <a:cxn ang="0">
                    <a:pos x="47" y="90"/>
                  </a:cxn>
                  <a:cxn ang="0">
                    <a:pos x="35" y="54"/>
                  </a:cxn>
                  <a:cxn ang="0">
                    <a:pos x="23" y="18"/>
                  </a:cxn>
                  <a:cxn ang="0">
                    <a:pos x="17" y="6"/>
                  </a:cxn>
                  <a:cxn ang="0">
                    <a:pos x="17" y="0"/>
                  </a:cxn>
                  <a:cxn ang="0">
                    <a:pos x="0" y="6"/>
                  </a:cxn>
                  <a:cxn ang="0">
                    <a:pos x="6" y="114"/>
                  </a:cxn>
                  <a:cxn ang="0">
                    <a:pos x="29" y="96"/>
                  </a:cxn>
                  <a:cxn ang="0">
                    <a:pos x="29" y="96"/>
                  </a:cxn>
                </a:cxnLst>
                <a:rect l="0" t="0" r="r" b="b"/>
                <a:pathLst>
                  <a:path w="149" h="419">
                    <a:moveTo>
                      <a:pt x="29" y="96"/>
                    </a:moveTo>
                    <a:lnTo>
                      <a:pt x="41" y="126"/>
                    </a:lnTo>
                    <a:lnTo>
                      <a:pt x="29" y="161"/>
                    </a:lnTo>
                    <a:lnTo>
                      <a:pt x="47" y="149"/>
                    </a:lnTo>
                    <a:lnTo>
                      <a:pt x="53" y="347"/>
                    </a:lnTo>
                    <a:lnTo>
                      <a:pt x="65" y="371"/>
                    </a:lnTo>
                    <a:lnTo>
                      <a:pt x="65" y="377"/>
                    </a:lnTo>
                    <a:lnTo>
                      <a:pt x="65" y="389"/>
                    </a:lnTo>
                    <a:lnTo>
                      <a:pt x="77" y="395"/>
                    </a:lnTo>
                    <a:lnTo>
                      <a:pt x="101" y="407"/>
                    </a:lnTo>
                    <a:lnTo>
                      <a:pt x="125" y="413"/>
                    </a:lnTo>
                    <a:lnTo>
                      <a:pt x="149" y="419"/>
                    </a:lnTo>
                    <a:lnTo>
                      <a:pt x="125" y="395"/>
                    </a:lnTo>
                    <a:lnTo>
                      <a:pt x="77" y="365"/>
                    </a:lnTo>
                    <a:lnTo>
                      <a:pt x="77" y="365"/>
                    </a:lnTo>
                    <a:lnTo>
                      <a:pt x="77" y="353"/>
                    </a:lnTo>
                    <a:lnTo>
                      <a:pt x="83" y="329"/>
                    </a:lnTo>
                    <a:lnTo>
                      <a:pt x="83" y="293"/>
                    </a:lnTo>
                    <a:lnTo>
                      <a:pt x="83" y="257"/>
                    </a:lnTo>
                    <a:lnTo>
                      <a:pt x="83" y="221"/>
                    </a:lnTo>
                    <a:lnTo>
                      <a:pt x="77" y="185"/>
                    </a:lnTo>
                    <a:lnTo>
                      <a:pt x="65" y="155"/>
                    </a:lnTo>
                    <a:lnTo>
                      <a:pt x="59" y="143"/>
                    </a:lnTo>
                    <a:lnTo>
                      <a:pt x="53" y="137"/>
                    </a:lnTo>
                    <a:lnTo>
                      <a:pt x="53" y="120"/>
                    </a:lnTo>
                    <a:lnTo>
                      <a:pt x="53" y="108"/>
                    </a:lnTo>
                    <a:lnTo>
                      <a:pt x="47" y="90"/>
                    </a:lnTo>
                    <a:lnTo>
                      <a:pt x="35" y="54"/>
                    </a:lnTo>
                    <a:lnTo>
                      <a:pt x="23" y="1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6"/>
                    </a:lnTo>
                    <a:lnTo>
                      <a:pt x="6" y="114"/>
                    </a:lnTo>
                    <a:lnTo>
                      <a:pt x="29" y="96"/>
                    </a:lnTo>
                    <a:lnTo>
                      <a:pt x="2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61" name="Freeform 21"/>
              <p:cNvSpPr>
                <a:spLocks/>
              </p:cNvSpPr>
              <p:nvPr/>
            </p:nvSpPr>
            <p:spPr bwMode="hidden">
              <a:xfrm>
                <a:off x="1140" y="2434"/>
                <a:ext cx="167" cy="138"/>
              </a:xfrm>
              <a:custGeom>
                <a:avLst/>
                <a:gdLst/>
                <a:ahLst/>
                <a:cxnLst>
                  <a:cxn ang="0">
                    <a:pos x="102" y="18"/>
                  </a:cxn>
                  <a:cxn ang="0">
                    <a:pos x="96" y="12"/>
                  </a:cxn>
                  <a:cxn ang="0">
                    <a:pos x="90" y="0"/>
                  </a:cxn>
                  <a:cxn ang="0">
                    <a:pos x="78" y="0"/>
                  </a:cxn>
                  <a:cxn ang="0">
                    <a:pos x="66" y="0"/>
                  </a:cxn>
                  <a:cxn ang="0">
                    <a:pos x="60" y="0"/>
                  </a:cxn>
                  <a:cxn ang="0">
                    <a:pos x="48" y="6"/>
                  </a:cxn>
                  <a:cxn ang="0">
                    <a:pos x="36" y="12"/>
                  </a:cxn>
                  <a:cxn ang="0">
                    <a:pos x="30" y="12"/>
                  </a:cxn>
                  <a:cxn ang="0">
                    <a:pos x="24" y="24"/>
                  </a:cxn>
                  <a:cxn ang="0">
                    <a:pos x="18" y="42"/>
                  </a:cxn>
                  <a:cxn ang="0">
                    <a:pos x="6" y="66"/>
                  </a:cxn>
                  <a:cxn ang="0">
                    <a:pos x="0" y="72"/>
                  </a:cxn>
                  <a:cxn ang="0">
                    <a:pos x="42" y="30"/>
                  </a:cxn>
                  <a:cxn ang="0">
                    <a:pos x="30" y="66"/>
                  </a:cxn>
                  <a:cxn ang="0">
                    <a:pos x="96" y="36"/>
                  </a:cxn>
                  <a:cxn ang="0">
                    <a:pos x="120" y="78"/>
                  </a:cxn>
                  <a:cxn ang="0">
                    <a:pos x="120" y="54"/>
                  </a:cxn>
                  <a:cxn ang="0">
                    <a:pos x="167" y="138"/>
                  </a:cxn>
                  <a:cxn ang="0">
                    <a:pos x="167" y="120"/>
                  </a:cxn>
                  <a:cxn ang="0">
                    <a:pos x="161" y="102"/>
                  </a:cxn>
                  <a:cxn ang="0">
                    <a:pos x="138" y="60"/>
                  </a:cxn>
                  <a:cxn ang="0">
                    <a:pos x="114" y="30"/>
                  </a:cxn>
                  <a:cxn ang="0">
                    <a:pos x="108" y="24"/>
                  </a:cxn>
                  <a:cxn ang="0">
                    <a:pos x="102" y="18"/>
                  </a:cxn>
                  <a:cxn ang="0">
                    <a:pos x="102" y="18"/>
                  </a:cxn>
                </a:cxnLst>
                <a:rect l="0" t="0" r="r" b="b"/>
                <a:pathLst>
                  <a:path w="167" h="138">
                    <a:moveTo>
                      <a:pt x="102" y="18"/>
                    </a:moveTo>
                    <a:lnTo>
                      <a:pt x="96" y="1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8" y="42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30"/>
                    </a:lnTo>
                    <a:lnTo>
                      <a:pt x="30" y="66"/>
                    </a:lnTo>
                    <a:lnTo>
                      <a:pt x="96" y="36"/>
                    </a:lnTo>
                    <a:lnTo>
                      <a:pt x="120" y="78"/>
                    </a:lnTo>
                    <a:lnTo>
                      <a:pt x="120" y="54"/>
                    </a:lnTo>
                    <a:lnTo>
                      <a:pt x="167" y="138"/>
                    </a:lnTo>
                    <a:lnTo>
                      <a:pt x="167" y="120"/>
                    </a:lnTo>
                    <a:lnTo>
                      <a:pt x="161" y="102"/>
                    </a:lnTo>
                    <a:lnTo>
                      <a:pt x="138" y="60"/>
                    </a:lnTo>
                    <a:lnTo>
                      <a:pt x="114" y="30"/>
                    </a:lnTo>
                    <a:lnTo>
                      <a:pt x="108" y="24"/>
                    </a:lnTo>
                    <a:lnTo>
                      <a:pt x="102" y="18"/>
                    </a:lnTo>
                    <a:lnTo>
                      <a:pt x="102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62" name="Freeform 22"/>
              <p:cNvSpPr>
                <a:spLocks/>
              </p:cNvSpPr>
              <p:nvPr/>
            </p:nvSpPr>
            <p:spPr bwMode="hidden">
              <a:xfrm>
                <a:off x="948" y="2314"/>
                <a:ext cx="113" cy="1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24" y="6"/>
                  </a:cxn>
                  <a:cxn ang="0">
                    <a:pos x="48" y="18"/>
                  </a:cxn>
                  <a:cxn ang="0">
                    <a:pos x="71" y="36"/>
                  </a:cxn>
                  <a:cxn ang="0">
                    <a:pos x="83" y="48"/>
                  </a:cxn>
                  <a:cxn ang="0">
                    <a:pos x="95" y="66"/>
                  </a:cxn>
                  <a:cxn ang="0">
                    <a:pos x="107" y="90"/>
                  </a:cxn>
                  <a:cxn ang="0">
                    <a:pos x="113" y="114"/>
                  </a:cxn>
                  <a:cxn ang="0">
                    <a:pos x="83" y="66"/>
                  </a:cxn>
                  <a:cxn ang="0">
                    <a:pos x="60" y="78"/>
                  </a:cxn>
                  <a:cxn ang="0">
                    <a:pos x="71" y="54"/>
                  </a:cxn>
                  <a:cxn ang="0">
                    <a:pos x="12" y="78"/>
                  </a:cxn>
                  <a:cxn ang="0">
                    <a:pos x="60" y="48"/>
                  </a:cxn>
                  <a:cxn ang="0">
                    <a:pos x="60" y="42"/>
                  </a:cxn>
                  <a:cxn ang="0">
                    <a:pos x="54" y="30"/>
                  </a:cxn>
                  <a:cxn ang="0">
                    <a:pos x="36" y="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3" h="114">
                    <a:moveTo>
                      <a:pt x="0" y="0"/>
                    </a:moveTo>
                    <a:lnTo>
                      <a:pt x="6" y="0"/>
                    </a:lnTo>
                    <a:lnTo>
                      <a:pt x="24" y="6"/>
                    </a:lnTo>
                    <a:lnTo>
                      <a:pt x="48" y="18"/>
                    </a:lnTo>
                    <a:lnTo>
                      <a:pt x="71" y="36"/>
                    </a:lnTo>
                    <a:lnTo>
                      <a:pt x="83" y="48"/>
                    </a:lnTo>
                    <a:lnTo>
                      <a:pt x="95" y="66"/>
                    </a:lnTo>
                    <a:lnTo>
                      <a:pt x="107" y="90"/>
                    </a:lnTo>
                    <a:lnTo>
                      <a:pt x="113" y="114"/>
                    </a:lnTo>
                    <a:lnTo>
                      <a:pt x="83" y="66"/>
                    </a:lnTo>
                    <a:lnTo>
                      <a:pt x="60" y="78"/>
                    </a:lnTo>
                    <a:lnTo>
                      <a:pt x="71" y="54"/>
                    </a:lnTo>
                    <a:lnTo>
                      <a:pt x="12" y="78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0"/>
                    </a:lnTo>
                    <a:lnTo>
                      <a:pt x="36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63" name="Freeform 23"/>
              <p:cNvSpPr>
                <a:spLocks/>
              </p:cNvSpPr>
              <p:nvPr/>
            </p:nvSpPr>
            <p:spPr bwMode="hidden">
              <a:xfrm>
                <a:off x="1122" y="2578"/>
                <a:ext cx="66" cy="60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2" y="18"/>
                  </a:cxn>
                  <a:cxn ang="0">
                    <a:pos x="36" y="6"/>
                  </a:cxn>
                  <a:cxn ang="0">
                    <a:pos x="24" y="30"/>
                  </a:cxn>
                  <a:cxn ang="0">
                    <a:pos x="18" y="36"/>
                  </a:cxn>
                  <a:cxn ang="0">
                    <a:pos x="6" y="48"/>
                  </a:cxn>
                  <a:cxn ang="0">
                    <a:pos x="0" y="60"/>
                  </a:cxn>
                  <a:cxn ang="0">
                    <a:pos x="12" y="54"/>
                  </a:cxn>
                  <a:cxn ang="0">
                    <a:pos x="30" y="36"/>
                  </a:cxn>
                  <a:cxn ang="0">
                    <a:pos x="54" y="18"/>
                  </a:cxn>
                  <a:cxn ang="0">
                    <a:pos x="66" y="6"/>
                  </a:cxn>
                  <a:cxn ang="0">
                    <a:pos x="54" y="0"/>
                  </a:cxn>
                  <a:cxn ang="0">
                    <a:pos x="54" y="0"/>
                  </a:cxn>
                </a:cxnLst>
                <a:rect l="0" t="0" r="r" b="b"/>
                <a:pathLst>
                  <a:path w="66" h="60">
                    <a:moveTo>
                      <a:pt x="54" y="0"/>
                    </a:moveTo>
                    <a:lnTo>
                      <a:pt x="42" y="18"/>
                    </a:lnTo>
                    <a:lnTo>
                      <a:pt x="36" y="6"/>
                    </a:lnTo>
                    <a:lnTo>
                      <a:pt x="24" y="30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12" y="54"/>
                    </a:lnTo>
                    <a:lnTo>
                      <a:pt x="30" y="36"/>
                    </a:lnTo>
                    <a:lnTo>
                      <a:pt x="54" y="18"/>
                    </a:lnTo>
                    <a:lnTo>
                      <a:pt x="66" y="6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64" name="Freeform 24"/>
              <p:cNvSpPr>
                <a:spLocks/>
              </p:cNvSpPr>
              <p:nvPr/>
            </p:nvSpPr>
            <p:spPr bwMode="hidden">
              <a:xfrm>
                <a:off x="942" y="2674"/>
                <a:ext cx="161" cy="179"/>
              </a:xfrm>
              <a:custGeom>
                <a:avLst/>
                <a:gdLst/>
                <a:ahLst/>
                <a:cxnLst>
                  <a:cxn ang="0">
                    <a:pos x="131" y="53"/>
                  </a:cxn>
                  <a:cxn ang="0">
                    <a:pos x="137" y="53"/>
                  </a:cxn>
                  <a:cxn ang="0">
                    <a:pos x="143" y="41"/>
                  </a:cxn>
                  <a:cxn ang="0">
                    <a:pos x="155" y="35"/>
                  </a:cxn>
                  <a:cxn ang="0">
                    <a:pos x="161" y="24"/>
                  </a:cxn>
                  <a:cxn ang="0">
                    <a:pos x="161" y="12"/>
                  </a:cxn>
                  <a:cxn ang="0">
                    <a:pos x="161" y="0"/>
                  </a:cxn>
                  <a:cxn ang="0">
                    <a:pos x="149" y="24"/>
                  </a:cxn>
                  <a:cxn ang="0">
                    <a:pos x="143" y="35"/>
                  </a:cxn>
                  <a:cxn ang="0">
                    <a:pos x="131" y="35"/>
                  </a:cxn>
                  <a:cxn ang="0">
                    <a:pos x="119" y="41"/>
                  </a:cxn>
                  <a:cxn ang="0">
                    <a:pos x="125" y="53"/>
                  </a:cxn>
                  <a:cxn ang="0">
                    <a:pos x="95" y="95"/>
                  </a:cxn>
                  <a:cxn ang="0">
                    <a:pos x="0" y="137"/>
                  </a:cxn>
                  <a:cxn ang="0">
                    <a:pos x="60" y="119"/>
                  </a:cxn>
                  <a:cxn ang="0">
                    <a:pos x="54" y="125"/>
                  </a:cxn>
                  <a:cxn ang="0">
                    <a:pos x="48" y="131"/>
                  </a:cxn>
                  <a:cxn ang="0">
                    <a:pos x="24" y="155"/>
                  </a:cxn>
                  <a:cxn ang="0">
                    <a:pos x="12" y="167"/>
                  </a:cxn>
                  <a:cxn ang="0">
                    <a:pos x="0" y="173"/>
                  </a:cxn>
                  <a:cxn ang="0">
                    <a:pos x="0" y="179"/>
                  </a:cxn>
                  <a:cxn ang="0">
                    <a:pos x="6" y="173"/>
                  </a:cxn>
                  <a:cxn ang="0">
                    <a:pos x="30" y="155"/>
                  </a:cxn>
                  <a:cxn ang="0">
                    <a:pos x="48" y="143"/>
                  </a:cxn>
                  <a:cxn ang="0">
                    <a:pos x="71" y="125"/>
                  </a:cxn>
                  <a:cxn ang="0">
                    <a:pos x="95" y="107"/>
                  </a:cxn>
                  <a:cxn ang="0">
                    <a:pos x="119" y="77"/>
                  </a:cxn>
                  <a:cxn ang="0">
                    <a:pos x="131" y="59"/>
                  </a:cxn>
                  <a:cxn ang="0">
                    <a:pos x="131" y="53"/>
                  </a:cxn>
                  <a:cxn ang="0">
                    <a:pos x="131" y="53"/>
                  </a:cxn>
                </a:cxnLst>
                <a:rect l="0" t="0" r="r" b="b"/>
                <a:pathLst>
                  <a:path w="161" h="179">
                    <a:moveTo>
                      <a:pt x="131" y="53"/>
                    </a:moveTo>
                    <a:lnTo>
                      <a:pt x="137" y="53"/>
                    </a:lnTo>
                    <a:lnTo>
                      <a:pt x="143" y="41"/>
                    </a:lnTo>
                    <a:lnTo>
                      <a:pt x="155" y="35"/>
                    </a:lnTo>
                    <a:lnTo>
                      <a:pt x="161" y="24"/>
                    </a:lnTo>
                    <a:lnTo>
                      <a:pt x="161" y="12"/>
                    </a:lnTo>
                    <a:lnTo>
                      <a:pt x="161" y="0"/>
                    </a:lnTo>
                    <a:lnTo>
                      <a:pt x="149" y="24"/>
                    </a:lnTo>
                    <a:lnTo>
                      <a:pt x="143" y="35"/>
                    </a:lnTo>
                    <a:lnTo>
                      <a:pt x="131" y="35"/>
                    </a:lnTo>
                    <a:lnTo>
                      <a:pt x="119" y="41"/>
                    </a:lnTo>
                    <a:lnTo>
                      <a:pt x="125" y="53"/>
                    </a:lnTo>
                    <a:lnTo>
                      <a:pt x="95" y="95"/>
                    </a:lnTo>
                    <a:lnTo>
                      <a:pt x="0" y="137"/>
                    </a:lnTo>
                    <a:lnTo>
                      <a:pt x="60" y="119"/>
                    </a:lnTo>
                    <a:lnTo>
                      <a:pt x="54" y="125"/>
                    </a:lnTo>
                    <a:lnTo>
                      <a:pt x="48" y="131"/>
                    </a:lnTo>
                    <a:lnTo>
                      <a:pt x="24" y="155"/>
                    </a:lnTo>
                    <a:lnTo>
                      <a:pt x="12" y="167"/>
                    </a:lnTo>
                    <a:lnTo>
                      <a:pt x="0" y="173"/>
                    </a:lnTo>
                    <a:lnTo>
                      <a:pt x="0" y="179"/>
                    </a:lnTo>
                    <a:lnTo>
                      <a:pt x="6" y="173"/>
                    </a:lnTo>
                    <a:lnTo>
                      <a:pt x="30" y="155"/>
                    </a:lnTo>
                    <a:lnTo>
                      <a:pt x="48" y="143"/>
                    </a:lnTo>
                    <a:lnTo>
                      <a:pt x="71" y="125"/>
                    </a:lnTo>
                    <a:lnTo>
                      <a:pt x="95" y="107"/>
                    </a:lnTo>
                    <a:lnTo>
                      <a:pt x="119" y="77"/>
                    </a:lnTo>
                    <a:lnTo>
                      <a:pt x="131" y="59"/>
                    </a:lnTo>
                    <a:lnTo>
                      <a:pt x="131" y="53"/>
                    </a:lnTo>
                    <a:lnTo>
                      <a:pt x="131" y="5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65" name="Freeform 25"/>
              <p:cNvSpPr>
                <a:spLocks/>
              </p:cNvSpPr>
              <p:nvPr/>
            </p:nvSpPr>
            <p:spPr bwMode="hidden">
              <a:xfrm>
                <a:off x="737" y="2763"/>
                <a:ext cx="73" cy="54"/>
              </a:xfrm>
              <a:custGeom>
                <a:avLst/>
                <a:gdLst/>
                <a:ahLst/>
                <a:cxnLst>
                  <a:cxn ang="0">
                    <a:pos x="24" y="36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66" y="6"/>
                  </a:cxn>
                  <a:cxn ang="0">
                    <a:pos x="72" y="0"/>
                  </a:cxn>
                  <a:cxn ang="0">
                    <a:pos x="42" y="18"/>
                  </a:cxn>
                  <a:cxn ang="0">
                    <a:pos x="30" y="24"/>
                  </a:cxn>
                  <a:cxn ang="0">
                    <a:pos x="24" y="24"/>
                  </a:cxn>
                  <a:cxn ang="0">
                    <a:pos x="18" y="18"/>
                  </a:cxn>
                  <a:cxn ang="0">
                    <a:pos x="12" y="12"/>
                  </a:cxn>
                  <a:cxn ang="0">
                    <a:pos x="0" y="54"/>
                  </a:cxn>
                  <a:cxn ang="0">
                    <a:pos x="12" y="42"/>
                  </a:cxn>
                  <a:cxn ang="0">
                    <a:pos x="24" y="36"/>
                  </a:cxn>
                  <a:cxn ang="0">
                    <a:pos x="24" y="36"/>
                  </a:cxn>
                </a:cxnLst>
                <a:rect l="0" t="0" r="r" b="b"/>
                <a:pathLst>
                  <a:path w="72" h="54">
                    <a:moveTo>
                      <a:pt x="24" y="36"/>
                    </a:moveTo>
                    <a:lnTo>
                      <a:pt x="48" y="24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0"/>
                    </a:lnTo>
                    <a:lnTo>
                      <a:pt x="42" y="18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18"/>
                    </a:lnTo>
                    <a:lnTo>
                      <a:pt x="12" y="12"/>
                    </a:lnTo>
                    <a:lnTo>
                      <a:pt x="0" y="54"/>
                    </a:lnTo>
                    <a:lnTo>
                      <a:pt x="12" y="42"/>
                    </a:lnTo>
                    <a:lnTo>
                      <a:pt x="24" y="36"/>
                    </a:lnTo>
                    <a:lnTo>
                      <a:pt x="24" y="3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66" name="Freeform 26"/>
              <p:cNvSpPr>
                <a:spLocks/>
              </p:cNvSpPr>
              <p:nvPr/>
            </p:nvSpPr>
            <p:spPr bwMode="hidden">
              <a:xfrm>
                <a:off x="624" y="2889"/>
                <a:ext cx="12" cy="5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54"/>
                  </a:cxn>
                  <a:cxn ang="0">
                    <a:pos x="12" y="36"/>
                  </a:cxn>
                  <a:cxn ang="0">
                    <a:pos x="12" y="18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54">
                    <a:moveTo>
                      <a:pt x="12" y="0"/>
                    </a:moveTo>
                    <a:lnTo>
                      <a:pt x="0" y="12"/>
                    </a:lnTo>
                    <a:lnTo>
                      <a:pt x="0" y="18"/>
                    </a:lnTo>
                    <a:lnTo>
                      <a:pt x="6" y="54"/>
                    </a:lnTo>
                    <a:lnTo>
                      <a:pt x="12" y="36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67" name="Freeform 27"/>
              <p:cNvSpPr>
                <a:spLocks/>
              </p:cNvSpPr>
              <p:nvPr/>
            </p:nvSpPr>
            <p:spPr bwMode="hidden">
              <a:xfrm>
                <a:off x="492" y="3021"/>
                <a:ext cx="48" cy="72"/>
              </a:xfrm>
              <a:custGeom>
                <a:avLst/>
                <a:gdLst/>
                <a:ahLst/>
                <a:cxnLst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6" y="0"/>
                  </a:cxn>
                  <a:cxn ang="0">
                    <a:pos x="42" y="12"/>
                  </a:cxn>
                  <a:cxn ang="0">
                    <a:pos x="42" y="12"/>
                  </a:cxn>
                  <a:cxn ang="0">
                    <a:pos x="0" y="72"/>
                  </a:cxn>
                  <a:cxn ang="0">
                    <a:pos x="18" y="54"/>
                  </a:cxn>
                  <a:cxn ang="0">
                    <a:pos x="18" y="6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</a:cxnLst>
                <a:rect l="0" t="0" r="r" b="b"/>
                <a:pathLst>
                  <a:path w="48" h="72">
                    <a:moveTo>
                      <a:pt x="48" y="6"/>
                    </a:move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6" y="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0" y="72"/>
                    </a:lnTo>
                    <a:lnTo>
                      <a:pt x="18" y="54"/>
                    </a:lnTo>
                    <a:lnTo>
                      <a:pt x="18" y="6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68" name="Freeform 28"/>
              <p:cNvSpPr>
                <a:spLocks/>
              </p:cNvSpPr>
              <p:nvPr/>
            </p:nvSpPr>
            <p:spPr bwMode="hidden">
              <a:xfrm>
                <a:off x="437" y="3027"/>
                <a:ext cx="288" cy="84"/>
              </a:xfrm>
              <a:custGeom>
                <a:avLst/>
                <a:gdLst/>
                <a:ahLst/>
                <a:cxnLst>
                  <a:cxn ang="0">
                    <a:pos x="287" y="0"/>
                  </a:cxn>
                  <a:cxn ang="0">
                    <a:pos x="0" y="84"/>
                  </a:cxn>
                  <a:cxn ang="0">
                    <a:pos x="168" y="36"/>
                  </a:cxn>
                  <a:cxn ang="0">
                    <a:pos x="114" y="60"/>
                  </a:cxn>
                  <a:cxn ang="0">
                    <a:pos x="276" y="18"/>
                  </a:cxn>
                  <a:cxn ang="0">
                    <a:pos x="287" y="0"/>
                  </a:cxn>
                  <a:cxn ang="0">
                    <a:pos x="287" y="0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lnTo>
                      <a:pt x="0" y="84"/>
                    </a:lnTo>
                    <a:lnTo>
                      <a:pt x="168" y="36"/>
                    </a:lnTo>
                    <a:lnTo>
                      <a:pt x="114" y="60"/>
                    </a:lnTo>
                    <a:lnTo>
                      <a:pt x="276" y="18"/>
                    </a:lnTo>
                    <a:lnTo>
                      <a:pt x="287" y="0"/>
                    </a:lnTo>
                    <a:lnTo>
                      <a:pt x="28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69" name="Freeform 29"/>
              <p:cNvSpPr>
                <a:spLocks/>
              </p:cNvSpPr>
              <p:nvPr/>
            </p:nvSpPr>
            <p:spPr bwMode="hidden">
              <a:xfrm>
                <a:off x="828" y="3003"/>
                <a:ext cx="66" cy="10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6" y="6"/>
                  </a:cxn>
                  <a:cxn ang="0">
                    <a:pos x="0" y="84"/>
                  </a:cxn>
                  <a:cxn ang="0">
                    <a:pos x="54" y="24"/>
                  </a:cxn>
                  <a:cxn ang="0">
                    <a:pos x="6" y="108"/>
                  </a:cxn>
                  <a:cxn ang="0">
                    <a:pos x="66" y="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6" h="108">
                    <a:moveTo>
                      <a:pt x="6" y="0"/>
                    </a:moveTo>
                    <a:lnTo>
                      <a:pt x="66" y="6"/>
                    </a:lnTo>
                    <a:lnTo>
                      <a:pt x="0" y="84"/>
                    </a:lnTo>
                    <a:lnTo>
                      <a:pt x="54" y="24"/>
                    </a:lnTo>
                    <a:lnTo>
                      <a:pt x="6" y="108"/>
                    </a:lnTo>
                    <a:lnTo>
                      <a:pt x="6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70" name="Freeform 30"/>
              <p:cNvSpPr>
                <a:spLocks/>
              </p:cNvSpPr>
              <p:nvPr/>
            </p:nvSpPr>
            <p:spPr bwMode="hidden">
              <a:xfrm>
                <a:off x="366" y="3111"/>
                <a:ext cx="77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2" y="0"/>
                  </a:cxn>
                  <a:cxn ang="0">
                    <a:pos x="60" y="6"/>
                  </a:cxn>
                  <a:cxn ang="0">
                    <a:pos x="48" y="6"/>
                  </a:cxn>
                  <a:cxn ang="0">
                    <a:pos x="42" y="6"/>
                  </a:cxn>
                  <a:cxn ang="0">
                    <a:pos x="60" y="6"/>
                  </a:cxn>
                  <a:cxn ang="0">
                    <a:pos x="0" y="24"/>
                  </a:cxn>
                  <a:cxn ang="0">
                    <a:pos x="71" y="6"/>
                  </a:cxn>
                  <a:cxn ang="0">
                    <a:pos x="66" y="42"/>
                  </a:cxn>
                  <a:cxn ang="0">
                    <a:pos x="77" y="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7" h="42">
                    <a:moveTo>
                      <a:pt x="36" y="0"/>
                    </a:moveTo>
                    <a:lnTo>
                      <a:pt x="4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6"/>
                    </a:lnTo>
                    <a:lnTo>
                      <a:pt x="60" y="6"/>
                    </a:lnTo>
                    <a:lnTo>
                      <a:pt x="0" y="24"/>
                    </a:lnTo>
                    <a:lnTo>
                      <a:pt x="71" y="6"/>
                    </a:lnTo>
                    <a:lnTo>
                      <a:pt x="66" y="42"/>
                    </a:lnTo>
                    <a:lnTo>
                      <a:pt x="77" y="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71" name="Freeform 31"/>
              <p:cNvSpPr>
                <a:spLocks/>
              </p:cNvSpPr>
              <p:nvPr/>
            </p:nvSpPr>
            <p:spPr bwMode="hidden">
              <a:xfrm>
                <a:off x="498" y="3165"/>
                <a:ext cx="66" cy="30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0" y="0"/>
                  </a:cxn>
                  <a:cxn ang="0">
                    <a:pos x="54" y="6"/>
                  </a:cxn>
                  <a:cxn ang="0">
                    <a:pos x="18" y="18"/>
                  </a:cxn>
                  <a:cxn ang="0">
                    <a:pos x="60" y="12"/>
                  </a:cxn>
                  <a:cxn ang="0">
                    <a:pos x="60" y="30"/>
                  </a:cxn>
                  <a:cxn ang="0">
                    <a:pos x="60" y="30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6" h="30">
                    <a:moveTo>
                      <a:pt x="66" y="6"/>
                    </a:moveTo>
                    <a:lnTo>
                      <a:pt x="0" y="0"/>
                    </a:lnTo>
                    <a:lnTo>
                      <a:pt x="54" y="6"/>
                    </a:lnTo>
                    <a:lnTo>
                      <a:pt x="18" y="18"/>
                    </a:lnTo>
                    <a:lnTo>
                      <a:pt x="60" y="12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72" name="Freeform 32"/>
              <p:cNvSpPr>
                <a:spLocks/>
              </p:cNvSpPr>
              <p:nvPr/>
            </p:nvSpPr>
            <p:spPr bwMode="hidden">
              <a:xfrm>
                <a:off x="840" y="2919"/>
                <a:ext cx="18" cy="6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60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8" y="0"/>
                  </a:cxn>
                  <a:cxn ang="0">
                    <a:pos x="12" y="18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18" h="60">
                    <a:moveTo>
                      <a:pt x="0" y="24"/>
                    </a:moveTo>
                    <a:lnTo>
                      <a:pt x="12" y="24"/>
                    </a:lnTo>
                    <a:lnTo>
                      <a:pt x="12" y="6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18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73" name="Freeform 33"/>
              <p:cNvSpPr>
                <a:spLocks/>
              </p:cNvSpPr>
              <p:nvPr/>
            </p:nvSpPr>
            <p:spPr bwMode="hidden">
              <a:xfrm>
                <a:off x="546" y="3021"/>
                <a:ext cx="6" cy="1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lnTo>
                      <a:pt x="0" y="18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74" name="Freeform 34"/>
              <p:cNvSpPr>
                <a:spLocks/>
              </p:cNvSpPr>
              <p:nvPr/>
            </p:nvSpPr>
            <p:spPr bwMode="hidden">
              <a:xfrm>
                <a:off x="534" y="2943"/>
                <a:ext cx="30" cy="78"/>
              </a:xfrm>
              <a:custGeom>
                <a:avLst/>
                <a:gdLst/>
                <a:ahLst/>
                <a:cxnLst>
                  <a:cxn ang="0">
                    <a:pos x="24" y="6"/>
                  </a:cxn>
                  <a:cxn ang="0">
                    <a:pos x="18" y="24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6" y="42"/>
                  </a:cxn>
                  <a:cxn ang="0">
                    <a:pos x="18" y="78"/>
                  </a:cxn>
                  <a:cxn ang="0">
                    <a:pos x="18" y="24"/>
                  </a:cxn>
                  <a:cxn ang="0">
                    <a:pos x="24" y="12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12" y="0"/>
                  </a:cxn>
                  <a:cxn ang="0">
                    <a:pos x="24" y="6"/>
                  </a:cxn>
                  <a:cxn ang="0">
                    <a:pos x="24" y="6"/>
                  </a:cxn>
                </a:cxnLst>
                <a:rect l="0" t="0" r="r" b="b"/>
                <a:pathLst>
                  <a:path w="30" h="78">
                    <a:moveTo>
                      <a:pt x="24" y="6"/>
                    </a:moveTo>
                    <a:lnTo>
                      <a:pt x="18" y="24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24"/>
                    </a:lnTo>
                    <a:lnTo>
                      <a:pt x="24" y="1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24" y="6"/>
                    </a:lnTo>
                    <a:lnTo>
                      <a:pt x="24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75" name="Freeform 35"/>
              <p:cNvSpPr>
                <a:spLocks/>
              </p:cNvSpPr>
              <p:nvPr/>
            </p:nvSpPr>
            <p:spPr bwMode="hidden">
              <a:xfrm>
                <a:off x="540" y="3039"/>
                <a:ext cx="24" cy="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2" y="6"/>
                  </a:cxn>
                  <a:cxn ang="0">
                    <a:pos x="24" y="24"/>
                  </a:cxn>
                  <a:cxn ang="0">
                    <a:pos x="24" y="18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4" h="24">
                    <a:moveTo>
                      <a:pt x="6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18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76" name="Freeform 36"/>
              <p:cNvSpPr>
                <a:spLocks/>
              </p:cNvSpPr>
              <p:nvPr/>
            </p:nvSpPr>
            <p:spPr bwMode="hidden">
              <a:xfrm>
                <a:off x="801" y="2681"/>
                <a:ext cx="215" cy="216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147" y="36"/>
                  </a:cxn>
                  <a:cxn ang="0">
                    <a:pos x="132" y="49"/>
                  </a:cxn>
                  <a:cxn ang="0">
                    <a:pos x="104" y="79"/>
                  </a:cxn>
                  <a:cxn ang="0">
                    <a:pos x="87" y="114"/>
                  </a:cxn>
                  <a:cxn ang="0">
                    <a:pos x="48" y="156"/>
                  </a:cxn>
                  <a:cxn ang="0">
                    <a:pos x="42" y="166"/>
                  </a:cxn>
                  <a:cxn ang="0">
                    <a:pos x="29" y="177"/>
                  </a:cxn>
                  <a:cxn ang="0">
                    <a:pos x="0" y="208"/>
                  </a:cxn>
                  <a:cxn ang="0">
                    <a:pos x="48" y="216"/>
                  </a:cxn>
                  <a:cxn ang="0">
                    <a:pos x="215" y="0"/>
                  </a:cxn>
                </a:cxnLst>
                <a:rect l="0" t="0" r="r" b="b"/>
                <a:pathLst>
                  <a:path w="215" h="216">
                    <a:moveTo>
                      <a:pt x="215" y="0"/>
                    </a:moveTo>
                    <a:lnTo>
                      <a:pt x="147" y="36"/>
                    </a:lnTo>
                    <a:lnTo>
                      <a:pt x="132" y="49"/>
                    </a:lnTo>
                    <a:lnTo>
                      <a:pt x="104" y="79"/>
                    </a:lnTo>
                    <a:lnTo>
                      <a:pt x="87" y="114"/>
                    </a:lnTo>
                    <a:lnTo>
                      <a:pt x="48" y="156"/>
                    </a:lnTo>
                    <a:lnTo>
                      <a:pt x="42" y="166"/>
                    </a:lnTo>
                    <a:lnTo>
                      <a:pt x="29" y="177"/>
                    </a:lnTo>
                    <a:lnTo>
                      <a:pt x="0" y="208"/>
                    </a:lnTo>
                    <a:lnTo>
                      <a:pt x="48" y="216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77" name="Freeform 37"/>
              <p:cNvSpPr>
                <a:spLocks/>
              </p:cNvSpPr>
              <p:nvPr/>
            </p:nvSpPr>
            <p:spPr bwMode="hidden">
              <a:xfrm>
                <a:off x="536" y="2710"/>
                <a:ext cx="212" cy="179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44" y="36"/>
                  </a:cxn>
                  <a:cxn ang="0">
                    <a:pos x="0" y="179"/>
                  </a:cxn>
                  <a:cxn ang="0">
                    <a:pos x="177" y="85"/>
                  </a:cxn>
                  <a:cxn ang="0">
                    <a:pos x="212" y="0"/>
                  </a:cxn>
                </a:cxnLst>
                <a:rect l="0" t="0" r="r" b="b"/>
                <a:pathLst>
                  <a:path w="212" h="179">
                    <a:moveTo>
                      <a:pt x="212" y="0"/>
                    </a:moveTo>
                    <a:lnTo>
                      <a:pt x="144" y="36"/>
                    </a:lnTo>
                    <a:lnTo>
                      <a:pt x="0" y="179"/>
                    </a:lnTo>
                    <a:lnTo>
                      <a:pt x="177" y="85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78" name="Freeform 38"/>
              <p:cNvSpPr>
                <a:spLocks/>
              </p:cNvSpPr>
              <p:nvPr/>
            </p:nvSpPr>
            <p:spPr bwMode="hidden">
              <a:xfrm>
                <a:off x="1037" y="2609"/>
                <a:ext cx="64" cy="79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4" y="79"/>
                  </a:cxn>
                  <a:cxn ang="0">
                    <a:pos x="60" y="0"/>
                  </a:cxn>
                  <a:cxn ang="0">
                    <a:pos x="0" y="22"/>
                  </a:cxn>
                </a:cxnLst>
                <a:rect l="0" t="0" r="r" b="b"/>
                <a:pathLst>
                  <a:path w="64" h="79">
                    <a:moveTo>
                      <a:pt x="0" y="22"/>
                    </a:moveTo>
                    <a:lnTo>
                      <a:pt x="64" y="79"/>
                    </a:lnTo>
                    <a:lnTo>
                      <a:pt x="6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79" name="Freeform 39"/>
              <p:cNvSpPr>
                <a:spLocks/>
              </p:cNvSpPr>
              <p:nvPr userDrawn="1"/>
            </p:nvSpPr>
            <p:spPr bwMode="hidden">
              <a:xfrm>
                <a:off x="867" y="2471"/>
                <a:ext cx="137" cy="2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87"/>
                  </a:cxn>
                  <a:cxn ang="0">
                    <a:pos x="69" y="154"/>
                  </a:cxn>
                  <a:cxn ang="0">
                    <a:pos x="137" y="207"/>
                  </a:cxn>
                  <a:cxn ang="0">
                    <a:pos x="0" y="0"/>
                  </a:cxn>
                </a:cxnLst>
                <a:rect l="0" t="0" r="r" b="b"/>
                <a:pathLst>
                  <a:path w="137" h="207">
                    <a:moveTo>
                      <a:pt x="0" y="0"/>
                    </a:moveTo>
                    <a:lnTo>
                      <a:pt x="17" y="87"/>
                    </a:lnTo>
                    <a:lnTo>
                      <a:pt x="69" y="154"/>
                    </a:lnTo>
                    <a:lnTo>
                      <a:pt x="137" y="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480" name="Freeform 40"/>
              <p:cNvSpPr>
                <a:spLocks/>
              </p:cNvSpPr>
              <p:nvPr userDrawn="1"/>
            </p:nvSpPr>
            <p:spPr bwMode="hidden">
              <a:xfrm>
                <a:off x="817" y="2507"/>
                <a:ext cx="65" cy="222"/>
              </a:xfrm>
              <a:custGeom>
                <a:avLst/>
                <a:gdLst/>
                <a:ahLst/>
                <a:cxnLst>
                  <a:cxn ang="0">
                    <a:pos x="0" y="222"/>
                  </a:cxn>
                  <a:cxn ang="0">
                    <a:pos x="40" y="142"/>
                  </a:cxn>
                  <a:cxn ang="0">
                    <a:pos x="65" y="72"/>
                  </a:cxn>
                  <a:cxn ang="0">
                    <a:pos x="7" y="0"/>
                  </a:cxn>
                  <a:cxn ang="0">
                    <a:pos x="0" y="222"/>
                  </a:cxn>
                </a:cxnLst>
                <a:rect l="0" t="0" r="r" b="b"/>
                <a:pathLst>
                  <a:path w="65" h="222">
                    <a:moveTo>
                      <a:pt x="0" y="222"/>
                    </a:moveTo>
                    <a:lnTo>
                      <a:pt x="40" y="142"/>
                    </a:lnTo>
                    <a:lnTo>
                      <a:pt x="65" y="72"/>
                    </a:lnTo>
                    <a:lnTo>
                      <a:pt x="7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61481" name="Rectangle 4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8750"/>
            <a:ext cx="8229600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82" name="Rectangle 4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83" name="Rectangle 4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4" name="Rectangle 4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5" name="Rectangle 4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15DC54B0-4257-4FC2-88F1-DE95A80D74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99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3501008"/>
            <a:ext cx="7772400" cy="2238375"/>
          </a:xfrm>
        </p:spPr>
        <p:txBody>
          <a:bodyPr/>
          <a:lstStyle/>
          <a:p>
            <a:pPr eaLnBrk="1" hangingPunct="1">
              <a:defRPr/>
            </a:pPr>
            <a:r>
              <a:rPr lang="sr-Cyrl-RS" sz="4000" dirty="0" smtClean="0">
                <a:solidFill>
                  <a:srgbClr val="990000"/>
                </a:solidFill>
                <a:latin typeface="Impact" pitchFamily="34" charset="0"/>
              </a:rPr>
              <a:t>ВИДНИ  ЖИВАЦ</a:t>
            </a:r>
            <a:r>
              <a:rPr lang="en-US" sz="4000" dirty="0" smtClean="0">
                <a:solidFill>
                  <a:srgbClr val="990000"/>
                </a:solidFill>
                <a:latin typeface="Impact" pitchFamily="34" charset="0"/>
              </a:rPr>
              <a:t/>
            </a:r>
            <a:br>
              <a:rPr lang="en-US" sz="4000" dirty="0" smtClean="0">
                <a:solidFill>
                  <a:srgbClr val="990000"/>
                </a:solidFill>
                <a:latin typeface="Impact" pitchFamily="34" charset="0"/>
              </a:rPr>
            </a:br>
            <a:r>
              <a:rPr lang="sr-Cyrl-RS" sz="4000" dirty="0" smtClean="0">
                <a:solidFill>
                  <a:srgbClr val="990000"/>
                </a:solidFill>
                <a:latin typeface="Impact" pitchFamily="34" charset="0"/>
              </a:rPr>
              <a:t/>
            </a:r>
            <a:br>
              <a:rPr lang="sr-Cyrl-RS" sz="4000" dirty="0" smtClean="0">
                <a:solidFill>
                  <a:srgbClr val="990000"/>
                </a:solidFill>
                <a:latin typeface="Impact" pitchFamily="34" charset="0"/>
              </a:rPr>
            </a:br>
            <a:r>
              <a:rPr lang="sr-Cyrl-RS" sz="4000" dirty="0" smtClean="0">
                <a:solidFill>
                  <a:srgbClr val="990000"/>
                </a:solidFill>
                <a:latin typeface="Impact" pitchFamily="34" charset="0"/>
              </a:rPr>
              <a:t>НЕУРООФТАЛМОЛОГИЈА</a:t>
            </a:r>
            <a:br>
              <a:rPr lang="sr-Cyrl-RS" sz="4000" dirty="0" smtClean="0">
                <a:solidFill>
                  <a:srgbClr val="990000"/>
                </a:solidFill>
                <a:latin typeface="Impact" pitchFamily="34" charset="0"/>
              </a:rPr>
            </a:br>
            <a:r>
              <a:rPr lang="sr-Cyrl-RS" sz="4000" dirty="0" smtClean="0">
                <a:solidFill>
                  <a:srgbClr val="990000"/>
                </a:solidFill>
                <a:latin typeface="Impact" pitchFamily="34" charset="0"/>
              </a:rPr>
              <a:t/>
            </a:r>
            <a:br>
              <a:rPr lang="sr-Cyrl-RS" sz="4000" dirty="0" smtClean="0">
                <a:solidFill>
                  <a:srgbClr val="990000"/>
                </a:solidFill>
                <a:latin typeface="Impact" pitchFamily="34" charset="0"/>
              </a:rPr>
            </a:br>
            <a:r>
              <a:rPr lang="sr-Cyrl-RS" sz="4000" dirty="0" smtClean="0">
                <a:solidFill>
                  <a:srgbClr val="990000"/>
                </a:solidFill>
                <a:latin typeface="Impact" pitchFamily="34" charset="0"/>
              </a:rPr>
              <a:t/>
            </a:r>
            <a:br>
              <a:rPr lang="sr-Cyrl-RS" sz="4000" dirty="0" smtClean="0">
                <a:solidFill>
                  <a:srgbClr val="990000"/>
                </a:solidFill>
                <a:latin typeface="Impact" pitchFamily="34" charset="0"/>
              </a:rPr>
            </a:br>
            <a:r>
              <a:rPr lang="sr-Cyrl-RS" sz="4000" b="1" dirty="0" smtClean="0"/>
              <a:t>Аудио</a:t>
            </a:r>
            <a:r>
              <a:rPr lang="en-US" sz="4000" b="1" dirty="0" smtClean="0"/>
              <a:t> </a:t>
            </a:r>
            <a:r>
              <a:rPr lang="sr-Cyrl-RS" sz="4000" b="1" dirty="0" smtClean="0"/>
              <a:t>запис, 2020. </a:t>
            </a:r>
            <a:r>
              <a:rPr lang="sr-Cyrl-RS" sz="4000" dirty="0" smtClean="0">
                <a:solidFill>
                  <a:srgbClr val="990000"/>
                </a:solidFill>
                <a:latin typeface="Impact" pitchFamily="34" charset="0"/>
              </a:rPr>
              <a:t/>
            </a:r>
            <a:br>
              <a:rPr lang="sr-Cyrl-RS" sz="4000" dirty="0" smtClean="0">
                <a:solidFill>
                  <a:srgbClr val="990000"/>
                </a:solidFill>
                <a:latin typeface="Impact" pitchFamily="34" charset="0"/>
              </a:rPr>
            </a:br>
            <a:r>
              <a:rPr lang="en-US" sz="4000" dirty="0" smtClean="0">
                <a:solidFill>
                  <a:srgbClr val="990000"/>
                </a:solidFill>
                <a:latin typeface="Impact" pitchFamily="34" charset="0"/>
              </a:rPr>
              <a:t/>
            </a:r>
            <a:br>
              <a:rPr lang="en-US" sz="4000" dirty="0" smtClean="0">
                <a:solidFill>
                  <a:srgbClr val="990000"/>
                </a:solidFill>
                <a:latin typeface="Impact" pitchFamily="34" charset="0"/>
              </a:rPr>
            </a:br>
            <a:endParaRPr lang="en-US" sz="4000" dirty="0" smtClean="0">
              <a:solidFill>
                <a:srgbClr val="990000"/>
              </a:solidFill>
              <a:latin typeface="Impact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13176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</a:t>
            </a:r>
            <a:r>
              <a:rPr lang="sr-Cyrl-R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РОФ. 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МИРЈАНА 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А. </a:t>
            </a:r>
            <a:r>
              <a:rPr 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J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АНИЋИЈЕВИЋ 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ПЕТРОВИЋ</a:t>
            </a:r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mira.andreja@yahoo.com</a:t>
            </a:r>
          </a:p>
        </p:txBody>
      </p:sp>
      <p:pic>
        <p:nvPicPr>
          <p:cNvPr id="4" name="Picture 3" descr="D:\Users\Mirjana Janicijevic\Desktop\udruzenje glaumatologa\fax k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1981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1009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25538"/>
            <a:ext cx="9144000" cy="14700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600" b="1" dirty="0" smtClean="0"/>
              <a:t>ВАСКУЛАРИЗАЦИЈА </a:t>
            </a:r>
            <a:r>
              <a:rPr lang="sr-Cyrl-CS" sz="2400" dirty="0" smtClean="0"/>
              <a:t/>
            </a:r>
            <a:br>
              <a:rPr lang="sr-Cyrl-CS" sz="2400" dirty="0" smtClean="0"/>
            </a:br>
            <a:r>
              <a:rPr lang="sr-Cyrl-CS" sz="2400" dirty="0" smtClean="0"/>
              <a:t/>
            </a:r>
            <a:br>
              <a:rPr lang="sr-Cyrl-CS" sz="2400" dirty="0" smtClean="0"/>
            </a:br>
            <a:r>
              <a:rPr lang="sr-Cyrl-CS" sz="2400" b="1" dirty="0" smtClean="0"/>
              <a:t>   </a:t>
            </a:r>
            <a:r>
              <a:rPr lang="sr-Cyrl-CS" sz="2400" b="1" i="1" u="sng" dirty="0" smtClean="0"/>
              <a:t>ХАЛЕР-ЗИНОВ</a:t>
            </a:r>
            <a:r>
              <a:rPr lang="sr-Cyrl-CS" sz="2400" b="1" i="1" dirty="0" smtClean="0"/>
              <a:t>,</a:t>
            </a:r>
            <a:r>
              <a:rPr lang="sr-Cyrl-CS" sz="2400" b="1" dirty="0" smtClean="0"/>
              <a:t> циркулаторни прстен, 2-6 задњих</a:t>
            </a:r>
            <a:r>
              <a:rPr lang="en-US" sz="2400" b="1" dirty="0" smtClean="0"/>
              <a:t>,</a:t>
            </a:r>
            <a:r>
              <a:rPr lang="sr-Cyrl-CS" sz="2400" b="1" dirty="0" smtClean="0"/>
              <a:t> кратких, цилијарних артерија за ПНО и ретробулбарно, </a:t>
            </a:r>
            <a:br>
              <a:rPr lang="sr-Cyrl-CS" sz="2400" b="1" dirty="0" smtClean="0"/>
            </a:br>
            <a:r>
              <a:rPr lang="sr-Cyrl-CS" sz="2400" b="1" dirty="0" smtClean="0"/>
              <a:t> одговор</a:t>
            </a:r>
            <a:r>
              <a:rPr lang="en-US" sz="2400" b="1" dirty="0" smtClean="0"/>
              <a:t>a</a:t>
            </a:r>
            <a:r>
              <a:rPr lang="sr-Cyrl-RS" sz="2400" b="1" dirty="0" smtClean="0"/>
              <a:t>н</a:t>
            </a:r>
            <a:r>
              <a:rPr lang="sr-Cyrl-CS" sz="2400" b="1" dirty="0" smtClean="0"/>
              <a:t> за васкуларни ентитет</a:t>
            </a:r>
            <a:r>
              <a:rPr lang="en-US" sz="2400" b="1" dirty="0" smtClean="0"/>
              <a:t>/</a:t>
            </a:r>
            <a:r>
              <a:rPr lang="sr-Cyrl-CS" sz="2400" b="1" dirty="0" smtClean="0"/>
              <a:t>инфламациј</a:t>
            </a:r>
            <a:r>
              <a:rPr lang="sr-Cyrl-RS" sz="2400" b="1" dirty="0" smtClean="0"/>
              <a:t>у</a:t>
            </a:r>
            <a:r>
              <a:rPr lang="sr-Cyrl-CS" sz="2400" b="1" dirty="0" smtClean="0"/>
              <a:t>,</a:t>
            </a:r>
            <a:br>
              <a:rPr lang="sr-Cyrl-CS" sz="2400" b="1" dirty="0" smtClean="0"/>
            </a:br>
            <a:r>
              <a:rPr lang="sr-Cyrl-CS" sz="2400" b="1" dirty="0" smtClean="0"/>
              <a:t>   неуритиса ретробулбариса,...</a:t>
            </a:r>
            <a:endParaRPr lang="en-US" sz="2400" b="1" dirty="0" smtClean="0"/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5364" name="Picture 5" descr="slika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8275"/>
            <a:ext cx="9144000" cy="4149725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</p:spPr>
      </p:pic>
    </p:spTree>
  </p:cSld>
  <p:clrMapOvr>
    <a:masterClrMapping/>
  </p:clrMapOvr>
  <p:transition advTm="31359"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projected_giraff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 descr="L6ILACACFXCT7CA74EBKOCAG14X7ICAUCF1JLCAMV79P9CA5MRIPDCA4DMG4NCAT4N0NHCA8OLV26CAO4I5EKCAGNBR7XCAM1KH53CABEVLYNCAUE8E20CAG2TVYNCAP1DM6OCALAVS0CCAQVQGX9CA3BZE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4013" y="3959225"/>
            <a:ext cx="3709987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2694" name="Rectangle 6"/>
          <p:cNvSpPr>
            <a:spLocks noChangeArrowheads="1"/>
          </p:cNvSpPr>
          <p:nvPr/>
        </p:nvSpPr>
        <p:spPr bwMode="auto">
          <a:xfrm>
            <a:off x="500063" y="642938"/>
            <a:ext cx="335121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ОПТИЧКИ НЕРВ</a:t>
            </a:r>
            <a:b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 МОЗАК </a:t>
            </a:r>
            <a:b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ЗАЈЕДНО </a:t>
            </a:r>
            <a:r>
              <a:rPr lang="sr-Cyrl-C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ГЛЕДАЈУ</a:t>
            </a:r>
            <a:endParaRPr lang="en-US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r>
              <a:rPr lang="sr-Cyrl-C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ЗАЈЕДНО </a:t>
            </a:r>
            <a:endParaRPr lang="sr-Cyrl-CS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r>
              <a:rPr lang="sr-Cyrl-C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БОЛУЈУ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sr-Cyrl-C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en-US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9462" name="Picture 8" descr="O98BYCA90B4H6CA01TDASCA623N1ICA88YC6HCAJOBR7ACAYVP0ROCALMOKW0CADUYYZOCA42KZBACARD5QNJCA1CWWLDCANOV24XCAN92LS0CA0EUCGMCAC6U82ICAFHQ0MCCAG5QI2RCA72RF8ZCAVNG3Q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4950" y="0"/>
            <a:ext cx="25590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299">
    <p:blind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0" y="1700808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Примарна атрофија оптичког нерва </a:t>
            </a:r>
            <a:b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десцедентног типа, </a:t>
            </a:r>
            <a:r>
              <a:rPr lang="sr-Cyrl-CS" sz="2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НЕ-асцедентног</a:t>
            </a:r>
            <a:r>
              <a:rPr lang="sr-Cyrl-C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Бледа, јасно ограничена папила, у равни ретине, </a:t>
            </a:r>
            <a:b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редукција крвних 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судова - </a:t>
            </a:r>
            <a:r>
              <a:rPr lang="sr-Cyrl-CS" sz="2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Кестенбаум-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ов 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знак,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истањење нервних влакана</a:t>
            </a:r>
            <a:r>
              <a:rPr 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дифузно и</a:t>
            </a:r>
            <a:r>
              <a:rPr 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/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или секторасто, каузално узроку и нивоу лезије </a:t>
            </a:r>
            <a:endParaRPr 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611188" y="53879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ТЕМПОРАЛНО БЛЕДИЛО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– АТРОФИЈА 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ВЛАКНА ПАПИЛОМАКУЛАРНОГ 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СНОПА</a:t>
            </a:r>
          </a:p>
          <a:p>
            <a:pPr algn="ctr">
              <a:defRPr/>
            </a:pP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ТЕМПОРАЛНЕ 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СТРАНЕ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!</a:t>
            </a:r>
            <a:endParaRPr 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24581" name="Picture 9" descr="032UCCAI8PHLGCAUJEFMZCA1FKATTCAVFP8V0CAV13RYDCA6QYX4ICAWSWXNQCA532UJPCARX5C8JCANPCJ03CAIK2X5OCAG2N1B0CAUIAKJTCACOQ9PSCAWHU9KLCA2NU21ZCAFFHL92CAYQSBQJCAU7ODJ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3284984"/>
            <a:ext cx="251142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079"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4929188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ОПТИЧКИ </a:t>
            </a:r>
            <a:r>
              <a:rPr 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НЕУРИТИС</a:t>
            </a:r>
            <a:r>
              <a:rPr 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ИНФЛАМАТОРНИ, ИНФЕКТИВНИ, </a:t>
            </a:r>
          </a:p>
          <a:p>
            <a:pPr algn="ctr">
              <a:defRPr/>
            </a:pP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АУТОИМУНИ,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АЛЕРГИЈСКИ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 </a:t>
            </a:r>
            <a:r>
              <a:rPr 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/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ИЛИ ДЕМИЈЕЛИЗАЦИОНИ,</a:t>
            </a:r>
          </a:p>
          <a:p>
            <a:pPr algn="ctr">
              <a:defRPr/>
            </a:pP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НЕУРОДЕГЕНЕРАТИВНИ 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ПРОЦЕС 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ОФТАЛМОЛОШКА 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КЛАСИФИКАЦИЈА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РЕТРОБУЛБАРНИ 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НЕУРИТИС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/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МУЛТИПЛА СКЛЕРОЗА,</a:t>
            </a:r>
            <a:b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ПАПИЛИТИС,</a:t>
            </a:r>
          </a:p>
          <a:p>
            <a:pPr algn="ctr">
              <a:defRPr/>
            </a:pP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ПАПИЛОФЛЕБИТИС,</a:t>
            </a:r>
            <a:b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НЕУРОУВЕИТИС,...</a:t>
            </a:r>
            <a:endParaRPr 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25604" name="Picture 6" descr="optic_neuritis_neuropath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0"/>
            <a:ext cx="2700337" cy="1773238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Tm="27819">
    <p:blind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250825" y="4868863"/>
            <a:ext cx="853281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ЕТИОЛОШКА КЛАСИФИКАЦИЈА</a:t>
            </a:r>
            <a:endParaRPr lang="en-US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ДЕМИЈЕЛИЗАЦИОНИ</a:t>
            </a:r>
            <a:r>
              <a:rPr lang="en-US" sz="2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sr-Cyrl-CS" sz="2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ПАРАИНФЕКТИВНИ – ВИРУСНИ,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НАКОН 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ИМУНИЗАЦИЈА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,…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ИНФЕКТИВНИ – СИНУЗИТИС, МЕНИНГИТИС, 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ХЕРПЕС ЗОСТЕР, АИДС, СИФИЛИС,</a:t>
            </a:r>
          </a:p>
          <a:p>
            <a:pPr algn="ctr">
              <a:defRPr/>
            </a:pP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ЛАЈМСКА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БОЛЕСТ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АУТОИМУНИ </a:t>
            </a:r>
            <a:r>
              <a:rPr lang="sr-Cyrl-CS" sz="2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СИСТЕМСКЕ  БОЛЕСТИ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ТОКСИЧНИ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– АЛКОХОЛ,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НИКОТИН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  <a:endParaRPr lang="en-U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advTm="32069"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755650" y="1700213"/>
            <a:ext cx="7632700" cy="14700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ДЕМИЈЕЛИНИЗАЦИЈА</a:t>
            </a:r>
            <a:b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ПАТОЛОШКИ ПРОФИЛ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МИЈЕЛИНСКО ВЛАКНО  ГУБИ МИЈЕЛИНСКИ СЛОЈ, ВАКУОЛЕ – </a:t>
            </a:r>
            <a:r>
              <a:rPr lang="sr-Cyrl-CS"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А, </a:t>
            </a:r>
            <a:r>
              <a:rPr lang="sr-Cyrl-RS" sz="32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</a:t>
            </a:r>
            <a:endParaRPr lang="en-US" sz="32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27652" name="Picture 4" descr="slika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4538"/>
            <a:ext cx="9144000" cy="3573462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7653" name="Picture 5" descr="img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4076700"/>
            <a:ext cx="16002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199">
    <p:blind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571500" y="571500"/>
            <a:ext cx="7632700" cy="216058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МИЈЕЛИН ФАГОЦИТУЈУ МИКРОГЛИЈА И МАКРОФАГИ, АСТРОЦИТИ ФОРМИРАЈУ ВЕЗИВНО ТКИВО – </a:t>
            </a:r>
            <a:r>
              <a:rPr lang="sr-Cyrl-CS" sz="32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ПЛАК</a:t>
            </a:r>
            <a:endParaRPr lang="en-US" sz="3200" b="1" u="sng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28676" name="Picture 5" descr="slika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071813"/>
            <a:ext cx="4500562" cy="3786187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28677" name="Picture 6" descr="slika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71813"/>
            <a:ext cx="4572000" cy="3786187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</p:spPr>
      </p:pic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1979613" y="5084763"/>
            <a:ext cx="1290738" cy="40011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0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ПЛАК...</a:t>
            </a:r>
            <a:endParaRPr lang="en-US" sz="2000" b="1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6659563" y="4076700"/>
            <a:ext cx="1510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ПЛАК...</a:t>
            </a:r>
            <a:endParaRPr lang="en-US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18429">
    <p:blind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323850" y="5084763"/>
            <a:ext cx="76327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ДЕМИЈЕЛИЗАЦИОНЕ БОЛЕСТИ </a:t>
            </a:r>
            <a:b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ИЗОЛОВАНИ ОПТИЧКИ НЕУРИТИС,</a:t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МУЛТИПЛА СКЛЕРОЗА,</a:t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ДЕВИК-ОВА БОЛЕСТ,      </a:t>
            </a:r>
            <a:r>
              <a:rPr lang="sr-Cyrl-CS" sz="32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НЕУРОМИЈЕЛИТИС ОПТИКА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ДЕМИЈЕЛИНИЗАЦИЈА КИЧМЕНЕ  МОЖДИНЕ –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ШИЛДЕР,</a:t>
            </a:r>
            <a:r>
              <a:rPr lang="sr-Cyrl-CS" sz="32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ГЕНЕРАЛИЗОВАНИ,  БИЛАТЕРАЛНИ ОПТИЧКИ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НЕУРИТИС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 </a:t>
            </a:r>
            <a:endParaRPr lang="en-US" sz="32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30724" name="Picture 5" descr="optic-neurit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8538" y="2708920"/>
            <a:ext cx="1795462" cy="1724025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 advTm="24989"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0" y="5157192"/>
            <a:ext cx="8675687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МРИ ДИЈАГНОСТИКА</a:t>
            </a:r>
            <a:r>
              <a:rPr lang="sr-Cyrl-CS" sz="3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ВИЗУЕЛИЗАЦИЈА СА КОНТРАСТОМ </a:t>
            </a:r>
          </a:p>
          <a:p>
            <a:pPr algn="ctr">
              <a:defRPr/>
            </a:pP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СУПРЕСИЈОМ 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МАСНОГ ТКИВА </a:t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РЕТРОБУЛБАРНИ НЕУРИТИС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МУЛТИПЛИ, АКУТНИ, ДЕМИЈЕЛИЗАЦИОНИ ПЛАКОВИ, </a:t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СИНОНИМИ - лезије, ожиљци, склерозе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 У ПЕРИВЕНТРИКУЛАРНОЈ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БЕЛОЈ МАСИ, </a:t>
            </a:r>
            <a:r>
              <a:rPr lang="sr-Cyrl-CS" sz="32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КОРПУС КАЛОЗУМУ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endParaRPr lang="sr-Cyrl-CS" sz="32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ОПТИЧКОМ ЖИВЦУ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  </a:t>
            </a:r>
            <a:endParaRPr lang="sr-Cyrl-CS" sz="32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3379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4830" y="0"/>
            <a:ext cx="229917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399"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323850" y="1773238"/>
            <a:ext cx="86423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ВИЗУЕЛНО</a:t>
            </a:r>
            <a:r>
              <a:rPr 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ЕВОЦИРАНИ</a:t>
            </a:r>
            <a:r>
              <a:rPr 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ПОТЕНЦИЈАЛИ - ВЕП </a:t>
            </a:r>
            <a:b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ЕЛЕКТРИЧНЕ АКТИВНОСТИ ВИЗУЕЛНОГ КОРТЕКСА СА СТИМУЛАЦИЈОМ РЕТИНЕ,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УЗ ПРОЦЕНУ ЛАТЕНЦЕ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КАШЊЕЊА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АМПЛИТУДА: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ПРОДУЖЕНА, СНИЖЕНА</a:t>
            </a: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37892" name="Picture 6" descr="slika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 advTm="24859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980728"/>
            <a:ext cx="8786842" cy="4530725"/>
          </a:xfrm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fr-FR" sz="2800" b="1" dirty="0" smtClean="0"/>
              <a:t>ВИДНИ ЖИВАЦ: </a:t>
            </a:r>
          </a:p>
          <a:p>
            <a:pPr>
              <a:buFont typeface="Wingdings" pitchFamily="2" charset="2"/>
              <a:buNone/>
              <a:defRPr/>
            </a:pPr>
            <a:r>
              <a:rPr lang="fr-FR" sz="2800" b="1" dirty="0" smtClean="0"/>
              <a:t>	АНАТОМИЈА </a:t>
            </a:r>
          </a:p>
          <a:p>
            <a:pPr>
              <a:buFont typeface="Wingdings" pitchFamily="2" charset="2"/>
              <a:buNone/>
              <a:defRPr/>
            </a:pPr>
            <a:r>
              <a:rPr lang="fr-FR" sz="2800" b="1" dirty="0" smtClean="0"/>
              <a:t>	ХИСТОЛОГИЈА </a:t>
            </a:r>
          </a:p>
          <a:p>
            <a:pPr>
              <a:buFont typeface="Wingdings" pitchFamily="2" charset="2"/>
              <a:buNone/>
              <a:defRPr/>
            </a:pPr>
            <a:r>
              <a:rPr lang="fr-FR" sz="2800" b="1" dirty="0" smtClean="0"/>
              <a:t>	ФИЗИОЛОГИЈА </a:t>
            </a:r>
          </a:p>
          <a:p>
            <a:pPr>
              <a:buFont typeface="Wingdings" pitchFamily="2" charset="2"/>
              <a:buNone/>
              <a:defRPr/>
            </a:pPr>
            <a:r>
              <a:rPr lang="fr-FR" sz="2800" b="1" dirty="0" smtClean="0"/>
              <a:t>	ПАТОЛОГИЈА</a:t>
            </a:r>
          </a:p>
          <a:p>
            <a:pPr>
              <a:buFont typeface="Wingdings" pitchFamily="2" charset="2"/>
              <a:buNone/>
              <a:defRPr/>
            </a:pPr>
            <a:endParaRPr lang="fr-FR" sz="2800" b="1" dirty="0" smtClean="0"/>
          </a:p>
          <a:p>
            <a:pPr>
              <a:buFont typeface="Wingdings" pitchFamily="2" charset="2"/>
              <a:buChar char="ü"/>
              <a:defRPr/>
            </a:pPr>
            <a:r>
              <a:rPr lang="fr-FR" sz="2800" b="1" dirty="0" smtClean="0"/>
              <a:t>НЕУРООФТАЛМОЛОГИЈА - </a:t>
            </a:r>
            <a:r>
              <a:rPr lang="sr-Cyrl-RS" sz="2800" b="1" dirty="0" smtClean="0"/>
              <a:t>ОБОЉЕЊА</a:t>
            </a:r>
            <a:r>
              <a:rPr lang="en-US" sz="2800" b="1" dirty="0" smtClean="0"/>
              <a:t>:</a:t>
            </a:r>
            <a:r>
              <a:rPr lang="sr-Cyrl-RS" sz="2800" b="1" dirty="0" smtClean="0"/>
              <a:t> </a:t>
            </a:r>
          </a:p>
          <a:p>
            <a:pPr>
              <a:buFont typeface="Wingdings" pitchFamily="2" charset="2"/>
              <a:buNone/>
              <a:defRPr/>
            </a:pPr>
            <a:r>
              <a:rPr lang="sr-Cyrl-RS" sz="2800" b="1" dirty="0" smtClean="0"/>
              <a:t>	</a:t>
            </a:r>
            <a:r>
              <a:rPr lang="fr-FR" sz="2800" b="1" dirty="0" smtClean="0"/>
              <a:t>ДИЈАГНОСТИЧКИ </a:t>
            </a:r>
            <a:r>
              <a:rPr lang="sr-Cyrl-RS" sz="2800" b="1" dirty="0" smtClean="0"/>
              <a:t>И</a:t>
            </a:r>
            <a:r>
              <a:rPr lang="fr-FR" sz="2800" b="1" dirty="0" smtClean="0"/>
              <a:t> </a:t>
            </a:r>
          </a:p>
          <a:p>
            <a:pPr>
              <a:buFont typeface="Wingdings" pitchFamily="2" charset="2"/>
              <a:buNone/>
              <a:defRPr/>
            </a:pPr>
            <a:r>
              <a:rPr lang="fr-FR" sz="2800" b="1" dirty="0" smtClean="0"/>
              <a:t>	ТЕРАПИЈСКИ ПРИСТУП</a:t>
            </a:r>
            <a:endParaRPr lang="en-US" sz="2800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4" name="Picture 4" descr="cropwebfinalopticner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980728"/>
            <a:ext cx="3602187" cy="2725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16049"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251520" y="4437112"/>
            <a:ext cx="86423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2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СТРУКТУРНИ  ВЕП</a:t>
            </a:r>
            <a:r>
              <a:rPr 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РАНА, ДИФЕРЕНЦИЈАЛНО ДИЈАГНОСТИЧКА </a:t>
            </a:r>
            <a:r>
              <a:rPr lang="sr-Cyrl-C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МЕТОДА 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ИНФЛАМАТОРНИХ И ИСХЕМИЧКИХ ОБОЉЕЊА </a:t>
            </a:r>
          </a:p>
          <a:p>
            <a:pPr algn="ctr">
              <a:defRPr/>
            </a:pP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ВИДНОГ ЖИВЦА</a:t>
            </a:r>
            <a:b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ПАТОЛОШКИ СТАТУС</a:t>
            </a:r>
            <a:r>
              <a:rPr 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РЕГИСТРОВАН ЈЕ У ОБА СЛУЧАЈА, </a:t>
            </a:r>
            <a:r>
              <a:rPr 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ЛИ ЈЕ ОДГОВОР ЗДРАВОГ ОКА У </a:t>
            </a:r>
            <a:r>
              <a:rPr lang="sr-Cyrl-C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ИСХЕМИЧКОМ   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НОРМАЛАН</a:t>
            </a:r>
            <a:r>
              <a:rPr 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!</a:t>
            </a:r>
          </a:p>
        </p:txBody>
      </p:sp>
    </p:spTree>
  </p:cSld>
  <p:clrMapOvr>
    <a:masterClrMapping/>
  </p:clrMapOvr>
  <p:transition advTm="23669"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179388" y="4365625"/>
            <a:ext cx="86423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ПРИМАРНА АТРОФИЈА ПНО</a:t>
            </a:r>
            <a:b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32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ПОСЛЕ РЕТРОБУЛБАРОГ </a:t>
            </a:r>
            <a:r>
              <a:rPr lang="sr-Cyrl-CS" sz="32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НЕУРИТИСА</a:t>
            </a:r>
            <a:r>
              <a:rPr lang="en-US" sz="32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!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Тумора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?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Анеуризми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?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Хередитарне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?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Токсичне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?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Нутриционе 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неуропатије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?</a:t>
            </a: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lang="sr-Cyrl-CS" sz="32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sr-Cyrl-C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Идиопатске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?</a:t>
            </a:r>
            <a:endParaRPr lang="sr-Cyrl-CS" sz="32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40964" name="Picture 4" descr="Copy%20of%20Znak%20pitanja2_resiz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27875" y="2780928"/>
            <a:ext cx="2016125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849">
    <p:blind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539750" y="5387975"/>
            <a:ext cx="78867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ДИСФУНКЦИЈА ОПТИЧКОГ НЕРВА</a:t>
            </a:r>
            <a:b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Пад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R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оштрине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вида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Аферентни пупиларни дефект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Дисхроматопсија у црвено-зеленеој основи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Смањење осетљивости на сјај светлости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Смањење контрастне сензитивности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Дефекти видног поља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дифузна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депресија      централног видног поља, центроцекални, алтитудионални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комбиновани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скотоми,...</a:t>
            </a: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41988" name="Picture 4" descr="disapoint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0085" y="0"/>
            <a:ext cx="2163916" cy="2564904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 advTm="31829">
    <p:blind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5235" name="Rectangle 3"/>
          <p:cNvSpPr>
            <a:spLocks noChangeArrowheads="1"/>
          </p:cNvSpPr>
          <p:nvPr/>
        </p:nvSpPr>
        <p:spPr bwMode="auto">
          <a:xfrm>
            <a:off x="539552" y="1628800"/>
            <a:ext cx="78867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ДИЈАГНОСТИЧКИ ТЕСТОВИ</a:t>
            </a:r>
            <a:b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ЛУМБАЛНА ПУНКЦИЈА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  ЛЕУКОЦИТОЗА, 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 i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IgG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&gt;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15 %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ПРОТЕИНА 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ЛИКВОРА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ЕЛЕКТРОФОРЕЗ</a:t>
            </a:r>
            <a:r>
              <a:rPr lang="en-US" sz="28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</a:t>
            </a:r>
            <a:r>
              <a:rPr lang="sr-Cyrl-CS" sz="28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ОЛИГОКЛОНАЛНЕ ТРАКЕ У ЛИКВОРУ</a:t>
            </a:r>
          </a:p>
        </p:txBody>
      </p:sp>
      <p:pic>
        <p:nvPicPr>
          <p:cNvPr id="49156" name="Picture 4" descr="slika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6992"/>
            <a:ext cx="4643438" cy="3789362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49157" name="Picture 6" descr="slika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2963" y="3356992"/>
            <a:ext cx="4491037" cy="3789362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</p:spPr>
      </p:pic>
    </p:spTree>
  </p:cSld>
  <p:clrMapOvr>
    <a:masterClrMapping/>
  </p:clrMapOvr>
  <p:transition advTm="22369">
    <p:blind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107950" y="5157788"/>
            <a:ext cx="90360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ДЕМИЈЕЛИЗАЦИОНИ</a:t>
            </a:r>
            <a:b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ОПТИЧКИ НЕУРИТИС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....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АКУТНО 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/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СУБАКУТНО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МОНОКУЛАРНИ 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/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БИНОКУЛАРНИ ПАД ВИДА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ОД 0,1- 0,3  ДО  ПРОЈЕКЦИЈЕ СВЕТЛА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БОЛНИ ПОКРЕТИ БУЛБУСА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КОНГЕСТИЈА ФУНДУСА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1204" name="Picture 7" descr="khashayar201006131643580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5475" y="0"/>
            <a:ext cx="21685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4219">
    <p:blind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827584" y="2204864"/>
            <a:ext cx="78867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ВИДНО ПОЉЕ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ДИФУЗНИ ПАД СЕНЗИТИВНОСТИ,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ЦЕНТРАЛНИХ 30</a:t>
            </a:r>
            <a:r>
              <a:rPr lang="sr-Latn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°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АЛТИТУДИНАЛНИ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АРКУАТНИ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ЦЕНТРОЦЕКАЛНИ ИСПАДИ, ГЕНЕРАЛИЗОВАНА 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ДЕПРЕСИЈА,...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3252" name="Picture 4" descr="slika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645024"/>
            <a:ext cx="3500437" cy="3212976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</p:spTree>
  </p:cSld>
  <p:clrMapOvr>
    <a:masterClrMapping/>
  </p:clrMapOvr>
  <p:transition advTm="17329">
    <p:blind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250825" y="4508500"/>
            <a:ext cx="83534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ЛЕЧЕЊЕ</a:t>
            </a:r>
            <a:br>
              <a:rPr lang="sr-Cyrl-C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 ПАДОМ  ВИДА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0,5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и/или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билатерално,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УБРЗАВА ОПОРАВАК ЗА НЕКОЛИКО НЕДЕЉА,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ОДЛАЖЕ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МУЛТИФОКАЛНЕ  ЛЕЗИЈЕ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ОКА И МОЗГА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 ДВЕ И ВИШЕ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ГОДИНА! </a:t>
            </a: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6324" name="Picture 4" descr="-651-m-Pravilna-uporaba-vitami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04664"/>
            <a:ext cx="1428750" cy="1203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17369">
    <p:blind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179512" y="5661248"/>
            <a:ext cx="8964488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ТЕРАПИЈА</a:t>
            </a:r>
            <a:r>
              <a:rPr lang="sr-Cyrl-CS" sz="40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40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МЕТИЛПРЕДНИЗОЛОН</a:t>
            </a:r>
            <a:r>
              <a:rPr lang="en-US" sz="2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sr-Cyrl-CS" sz="2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НАТРИЈУМ СУКЦИНАТ </a:t>
            </a:r>
            <a:r>
              <a:rPr lang="sr-Cyrl-CS" sz="24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и.в.,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до</a:t>
            </a:r>
            <a: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2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g/24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у току 3-7</a:t>
            </a:r>
            <a: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дана, најчешће 5 дана, наставак 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индивидуално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ПРЕДНИЗОЛОН</a:t>
            </a:r>
            <a:r>
              <a:rPr lang="sr-Cyrl-CS" sz="24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– пер ос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1 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mg/kg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ТТ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/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24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часа, 11 дана и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дуже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индивидуално ...</a:t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Стероидни третман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дуге стазе,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висок  ризик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!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...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стеопороза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менопауза,  улкуси, </a:t>
            </a:r>
            <a:r>
              <a:rPr lang="sr-Cyrl-C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хронични имобилитети </a:t>
            </a: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sr-Cyrl-CS" sz="2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sr-Cyrl-CS" sz="2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7348" name="Picture 4" descr="multiple-skleroz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60648"/>
            <a:ext cx="2880320" cy="1556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35589">
    <p:blind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3427" name="Rectangle 3"/>
          <p:cNvSpPr>
            <a:spLocks noChangeArrowheads="1"/>
          </p:cNvSpPr>
          <p:nvPr/>
        </p:nvSpPr>
        <p:spPr bwMode="auto">
          <a:xfrm>
            <a:off x="574675" y="4725144"/>
            <a:ext cx="85693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2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ИНТЕРФЕРОН  </a:t>
            </a:r>
            <a:r>
              <a:rPr lang="el-GR" sz="2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β</a:t>
            </a:r>
            <a:r>
              <a:rPr lang="sr-Cyrl-CS" sz="2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1б  </a:t>
            </a: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Субкутане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дозе до 16 000 000 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IU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код првог атака неуритиса и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МС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 субклиничким променама,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3x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недељно...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Аутоимуно модулатори,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инфибирају 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1, Т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h17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кривци за атак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болести...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sr-Cyrl-CS" sz="2800" i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8372" name="Picture 4" descr="animacije-bozicne-slike2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1285875"/>
            <a:ext cx="3357562" cy="498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1449">
    <p:blind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179388" y="5157788"/>
            <a:ext cx="896461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32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БЕТАФЕРОН</a:t>
            </a:r>
            <a: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СУБКУТАНЕ АПЛИКАЦИЈЕ,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 ДРУГИ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ТРЕЋИ ДАН, ДО РАСТУЋЕ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ДОЗЕ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 ДОЗ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ИНДИВИДУАЛНОГ ОДРЖАВАЊА,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ТОКОМ  ДВЕ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ТРИ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ГОДИНЕ,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УЗ 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ПЛАЦЕБО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КОНТРОЛЕ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ОПШТЕГ И СПЕЦИФИЧНОГ КЛИНИЧКОГ ХЕМИЗМА,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НЕУРОЛОШКОГ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ОФТАЛМОЛОШКОГ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ОРЛ, ИНТЕРНИСТИЧКОГ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НАЛАЗА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МРИ – НАЛАЗ↑</a:t>
            </a:r>
            <a:r>
              <a:rPr lang="sr-Cyrl-CS" sz="28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Flu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like</a:t>
            </a:r>
            <a:r>
              <a:rPr lang="sr-Cyrl-R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en-US" sz="2800" i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sindroma</a:t>
            </a:r>
            <a:r>
              <a:rPr lang="en-U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стање слично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грипу – могућа.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АНТИТЕЛА НА ИНТЕРФЕРОН –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МОГУЋА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?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60420" name="Picture 6" descr="ribiject_II_title_tcm115_619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0"/>
            <a:ext cx="4211960" cy="1883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629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RS" b="1" smtClean="0"/>
              <a:t>"ПРОТРУЗИЈА МОЗГА"</a:t>
            </a:r>
            <a:endParaRPr lang="en-US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686800" cy="4530725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Дура се на прелазу у очну јабучицу продужава као склера</a:t>
            </a:r>
          </a:p>
          <a:p>
            <a:pPr>
              <a:defRPr/>
            </a:pPr>
            <a:r>
              <a:rPr lang="sr-Cyrl-RS" dirty="0" smtClean="0"/>
              <a:t>Арахноидеа и пија као хороидеа</a:t>
            </a:r>
          </a:p>
          <a:p>
            <a:pPr>
              <a:defRPr/>
            </a:pPr>
            <a:r>
              <a:rPr lang="sr-Cyrl-RS" dirty="0" smtClean="0"/>
              <a:t>Крвни судови пије и везивне септе деле очни живац у живчане снопове</a:t>
            </a:r>
          </a:p>
          <a:p>
            <a:pPr>
              <a:defRPr/>
            </a:pPr>
            <a:r>
              <a:rPr lang="sr-Cyrl-RS" dirty="0" smtClean="0"/>
              <a:t>Астроцити уграђени у септе урастају између снопова нервних влакана очног живца</a:t>
            </a:r>
            <a:endParaRPr lang="en-US" dirty="0"/>
          </a:p>
        </p:txBody>
      </p:sp>
    </p:spTree>
  </p:cSld>
  <p:clrMapOvr>
    <a:masterClrMapping/>
  </p:clrMapOvr>
  <p:transition advTm="32039"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258888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4000" dirty="0" smtClean="0"/>
              <a:t>Орална интерферонска терапија</a:t>
            </a:r>
            <a:endParaRPr lang="en-US" sz="4000" dirty="0" smtClean="0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89138"/>
            <a:ext cx="8229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i="1" dirty="0" smtClean="0"/>
              <a:t>ФИНГОЛИМОД®</a:t>
            </a:r>
            <a:endParaRPr lang="en-US" i="1" dirty="0" smtClean="0"/>
          </a:p>
          <a:p>
            <a:pPr eaLnBrk="1" hangingPunct="1">
              <a:lnSpc>
                <a:spcPct val="90000"/>
              </a:lnSpc>
              <a:defRPr/>
            </a:pPr>
            <a:endParaRPr lang="sr-Cyrl-CS" i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dirty="0" smtClean="0"/>
              <a:t>Смањује</a:t>
            </a:r>
            <a:r>
              <a:rPr lang="sr-Cyrl-CS" i="1" dirty="0" smtClean="0"/>
              <a:t> релапсе</a:t>
            </a:r>
            <a:r>
              <a:rPr lang="sr-Cyrl-CS" dirty="0" smtClean="0"/>
              <a:t> МС за 50-60% </a:t>
            </a:r>
          </a:p>
          <a:p>
            <a:pPr eaLnBrk="1" hangingPunct="1">
              <a:lnSpc>
                <a:spcPct val="90000"/>
              </a:lnSpc>
              <a:defRPr/>
            </a:pPr>
            <a:endParaRPr lang="sr-Cyrl-CS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dirty="0" smtClean="0"/>
              <a:t>Терапија траје 3 године</a:t>
            </a:r>
          </a:p>
          <a:p>
            <a:pPr eaLnBrk="1" hangingPunct="1">
              <a:lnSpc>
                <a:spcPct val="90000"/>
              </a:lnSpc>
              <a:defRPr/>
            </a:pPr>
            <a:endParaRPr lang="sr-Cyrl-CS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dirty="0" smtClean="0"/>
              <a:t>Мањи ризик у односу на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dirty="0" smtClean="0"/>
              <a:t>парентералну</a:t>
            </a:r>
            <a:r>
              <a:rPr lang="sr-Cyrl-CS" i="1" dirty="0" smtClean="0"/>
              <a:t> </a:t>
            </a:r>
            <a:r>
              <a:rPr lang="sr-Cyrl-CS" dirty="0" smtClean="0"/>
              <a:t>терапију</a:t>
            </a:r>
            <a:endParaRPr lang="en-US" dirty="0" smtClean="0"/>
          </a:p>
        </p:txBody>
      </p:sp>
    </p:spTree>
  </p:cSld>
  <p:clrMapOvr>
    <a:masterClrMapping/>
  </p:clrMapOvr>
  <p:transition advTm="16929">
    <p:blind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ChangeArrowheads="1"/>
          </p:cNvSpPr>
          <p:nvPr/>
        </p:nvSpPr>
        <p:spPr bwMode="auto">
          <a:xfrm>
            <a:off x="827088" y="3860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20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90467" name="Rectangle 3"/>
          <p:cNvSpPr>
            <a:spLocks noChangeArrowheads="1"/>
          </p:cNvSpPr>
          <p:nvPr/>
        </p:nvSpPr>
        <p:spPr bwMode="auto">
          <a:xfrm>
            <a:off x="0" y="4643438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МОНОКЛОНАЛНА АНТИТЕЛА</a:t>
            </a:r>
            <a:br>
              <a:rPr lang="sr-Cyrl-C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Савременија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терапија,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елонгације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релапсинг- ремитинг статуса МС, </a:t>
            </a:r>
          </a:p>
          <a:p>
            <a:pPr algn="ctr">
              <a:defRPr/>
            </a:pP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 секундарно прогресивне фазе 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ове болести...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ПОЛИМИНЕРАЛНО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ВИТАМИНСКА, </a:t>
            </a:r>
          </a:p>
          <a:p>
            <a:pPr algn="ctr">
              <a:defRPr/>
            </a:pP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РАБОР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НТНА, </a:t>
            </a:r>
          </a:p>
          <a:p>
            <a:pPr algn="ctr">
              <a:defRPr/>
            </a:pP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ВАЗОПРОТЕКТОРНА, </a:t>
            </a:r>
            <a:b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ПСИХО-ТЕРАПИЈА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endParaRPr lang="sr-Cyrl-C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sr-Cyrl-C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ДРУГА </a:t>
            </a:r>
            <a:r>
              <a:rPr lang="sr-Cyrl-C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ИНДИВИДУАЛНА </a:t>
            </a:r>
            <a:r>
              <a:rPr lang="sr-Cyrl-CS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...</a:t>
            </a:r>
          </a:p>
        </p:txBody>
      </p:sp>
    </p:spTree>
  </p:cSld>
  <p:clrMapOvr>
    <a:masterClrMapping/>
  </p:clrMapOvr>
  <p:transition advTm="20979">
    <p:blind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ekluzija pup simp oftal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004048" y="1052736"/>
            <a:ext cx="3653443" cy="2725551"/>
          </a:xfrm>
          <a:effectLst>
            <a:softEdge rad="112500"/>
          </a:effectLst>
        </p:spPr>
      </p:pic>
      <p:sp>
        <p:nvSpPr>
          <p:cNvPr id="41987" name="Title 1"/>
          <p:cNvSpPr txBox="1">
            <a:spLocks/>
          </p:cNvSpPr>
          <p:nvPr/>
        </p:nvSpPr>
        <p:spPr bwMode="auto">
          <a:xfrm>
            <a:off x="467544" y="0"/>
            <a:ext cx="82296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r-Cyrl-CS" sz="4800" b="1" dirty="0" smtClean="0">
                <a:latin typeface="Arial" charset="0"/>
                <a:cs typeface="Arial" charset="0"/>
              </a:rPr>
              <a:t>Инфламација</a:t>
            </a:r>
            <a:r>
              <a:rPr lang="en-US" sz="4800" b="1" dirty="0" smtClean="0">
                <a:latin typeface="Arial" charset="0"/>
                <a:cs typeface="Arial" charset="0"/>
              </a:rPr>
              <a:t> o</a:t>
            </a:r>
            <a:r>
              <a:rPr lang="sr-Cyrl-RS" sz="4800" b="1" dirty="0" smtClean="0">
                <a:latin typeface="Arial" charset="0"/>
                <a:cs typeface="Arial" charset="0"/>
              </a:rPr>
              <a:t>к</a:t>
            </a:r>
            <a:r>
              <a:rPr lang="en-US" sz="4800" b="1" dirty="0" smtClean="0">
                <a:latin typeface="Arial" charset="0"/>
                <a:cs typeface="Arial" charset="0"/>
              </a:rPr>
              <a:t>a</a:t>
            </a:r>
            <a:r>
              <a:rPr lang="sr-Cyrl-CS" sz="4800" b="1" dirty="0" smtClean="0">
                <a:latin typeface="Arial" charset="0"/>
                <a:cs typeface="Arial" charset="0"/>
              </a:rPr>
              <a:t>...</a:t>
            </a:r>
            <a:endParaRPr lang="en-US" sz="4800" b="1" dirty="0">
              <a:latin typeface="Arial" charset="0"/>
              <a:cs typeface="Arial" charset="0"/>
            </a:endParaRPr>
          </a:p>
        </p:txBody>
      </p:sp>
      <p:pic>
        <p:nvPicPr>
          <p:cNvPr id="6" name="Picture 5" descr="simp.oftalmija gran uveiti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052736"/>
            <a:ext cx="3806062" cy="2873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simp oftal puno sli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3928867"/>
            <a:ext cx="4083298" cy="2929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889">
    <p:blind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 txBox="1">
            <a:spLocks/>
          </p:cNvSpPr>
          <p:nvPr/>
        </p:nvSpPr>
        <p:spPr bwMode="auto">
          <a:xfrm>
            <a:off x="323528" y="-171400"/>
            <a:ext cx="822960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r-Cyrl-CS" sz="4400" b="1" dirty="0">
                <a:latin typeface="Arial" charset="0"/>
                <a:cs typeface="Arial" charset="0"/>
              </a:rPr>
              <a:t>НЕУРОУВЕИТИСИ </a:t>
            </a:r>
            <a:endParaRPr lang="en-US" sz="4400" b="1" dirty="0">
              <a:latin typeface="Arial" charset="0"/>
              <a:cs typeface="Arial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457200" y="857250"/>
            <a:ext cx="8229600" cy="457200"/>
          </a:xfr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Latn-CS" sz="2400" i="1" smtClean="0">
                <a:solidFill>
                  <a:srgbClr val="222268"/>
                </a:solidFill>
              </a:rPr>
              <a:t> </a:t>
            </a:r>
            <a:endParaRPr lang="en-US" sz="2400" smtClean="0">
              <a:solidFill>
                <a:srgbClr val="222268"/>
              </a:solidFill>
            </a:endParaRPr>
          </a:p>
        </p:txBody>
      </p:sp>
      <p:pic>
        <p:nvPicPr>
          <p:cNvPr id="43012" name="Picture 3" descr="retinopathia pigmentoz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928688"/>
            <a:ext cx="7561262" cy="617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289">
    <p:blind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6" name="Rectangle 6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258888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4000" b="1" dirty="0" smtClean="0"/>
              <a:t>Увеитиси, хориоретинитиси, папилитиси...</a:t>
            </a:r>
            <a:endParaRPr lang="en-US" sz="4000" b="1" dirty="0" smtClean="0"/>
          </a:p>
        </p:txBody>
      </p:sp>
      <p:pic>
        <p:nvPicPr>
          <p:cNvPr id="45059" name="Content Placeholder 3" descr="sim oftalmija dno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1288" y="1412875"/>
            <a:ext cx="9002712" cy="2376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5060" name="Title 1"/>
          <p:cNvSpPr txBox="1">
            <a:spLocks/>
          </p:cNvSpPr>
          <p:nvPr/>
        </p:nvSpPr>
        <p:spPr bwMode="auto">
          <a:xfrm>
            <a:off x="250825" y="0"/>
            <a:ext cx="8497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4400" b="1">
              <a:latin typeface="Arial" charset="0"/>
              <a:cs typeface="Arial" charset="0"/>
            </a:endParaRPr>
          </a:p>
        </p:txBody>
      </p:sp>
      <p:pic>
        <p:nvPicPr>
          <p:cNvPr id="45061" name="Picture 4" descr="sekluzija pupil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3429000"/>
            <a:ext cx="4572000" cy="3284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8119">
    <p:blind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-285776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sr-Cyrl-RS" smtClean="0"/>
              <a:t>Застојна папила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5257800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Поремећена равнотежа између интраокуларног, интракранијалног и ткивног притиска у маси оптичког нерва и </a:t>
            </a:r>
            <a:r>
              <a:rPr lang="sr-Cyrl-RS" i="1" dirty="0" smtClean="0"/>
              <a:t>ламине криброзе</a:t>
            </a:r>
            <a:endParaRPr lang="sr-Cyrl-RS" dirty="0" smtClean="0"/>
          </a:p>
          <a:p>
            <a:pPr>
              <a:defRPr/>
            </a:pPr>
            <a:r>
              <a:rPr lang="sr-Cyrl-RS" dirty="0" smtClean="0"/>
              <a:t>Због мањка септалног везивног ткива између аксона оптикуса на папили настаје едем због повећаног интракранијалног притиска</a:t>
            </a:r>
          </a:p>
          <a:p>
            <a:pPr>
              <a:defRPr/>
            </a:pPr>
            <a:r>
              <a:rPr lang="sr-Cyrl-RS" dirty="0" smtClean="0"/>
              <a:t>Фронтални, паријентални тумори узрокују застојну папилу,...</a:t>
            </a:r>
            <a:endParaRPr lang="en-US" dirty="0"/>
          </a:p>
        </p:txBody>
      </p:sp>
    </p:spTree>
  </p:cSld>
  <p:clrMapOvr>
    <a:masterClrMapping/>
  </p:clrMapOvr>
  <p:transition advTm="30289">
    <p:blind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229600" cy="1258888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Застојна папила</a:t>
            </a:r>
            <a:br>
              <a:rPr lang="sr-Cyrl-RS" dirty="0" smtClean="0"/>
            </a:br>
            <a:r>
              <a:rPr lang="en-US" b="1" i="1" dirty="0" smtClean="0"/>
              <a:t>PAPILA STAGNANS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204864"/>
            <a:ext cx="8229600" cy="4495800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Пад вида мали</a:t>
            </a:r>
            <a:r>
              <a:rPr lang="en-US" dirty="0" smtClean="0"/>
              <a:t>,</a:t>
            </a:r>
            <a:r>
              <a:rPr lang="sr-Cyrl-RS" dirty="0" smtClean="0"/>
              <a:t> или транзиторна слепоћа...</a:t>
            </a:r>
          </a:p>
          <a:p>
            <a:pPr>
              <a:defRPr/>
            </a:pPr>
            <a:r>
              <a:rPr lang="sr-Cyrl-RS" dirty="0" smtClean="0"/>
              <a:t>Терапија је неуролоофталмолошка и/или неурохируршка...</a:t>
            </a:r>
          </a:p>
          <a:p>
            <a:pPr>
              <a:defRPr/>
            </a:pPr>
            <a:r>
              <a:rPr lang="sr-Cyrl-RS" dirty="0" smtClean="0"/>
              <a:t>Ако је стање протраховано, настаје атрофија папиле, када пада видна оштрина до амаурозе,...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advTm="22969">
    <p:blind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4" descr="gr 2 obra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0"/>
            <a:ext cx="3995738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5" descr="veliki gr 4 obrad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309938"/>
            <a:ext cx="3548062" cy="35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6" descr="Fig3-Papillgrademoderate-co obrad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0"/>
            <a:ext cx="3960812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7" descr="Fig3-severe-papil-copy obrad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3646488"/>
            <a:ext cx="4284662" cy="321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Rectangle 5"/>
          <p:cNvSpPr>
            <a:spLocks noChangeArrowheads="1"/>
          </p:cNvSpPr>
          <p:nvPr/>
        </p:nvSpPr>
        <p:spPr bwMode="auto">
          <a:xfrm>
            <a:off x="2071688" y="3000375"/>
            <a:ext cx="50927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i="1" dirty="0"/>
              <a:t>PAPILA STAGNANS</a:t>
            </a:r>
            <a:endParaRPr lang="en-US" sz="4000" dirty="0"/>
          </a:p>
        </p:txBody>
      </p:sp>
    </p:spTree>
  </p:cSld>
  <p:clrMapOvr>
    <a:masterClrMapping/>
  </p:clrMapOvr>
  <p:transition advTm="5249">
    <p:blind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3" y="714375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b="1" i="1" smtClean="0"/>
              <a:t>Foster Kennedy syndrom</a:t>
            </a:r>
            <a:r>
              <a:rPr lang="en-US" smtClean="0"/>
              <a:t/>
            </a:r>
            <a:br>
              <a:rPr lang="en-US" smtClean="0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495800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Едем је изражен на контралатералној страни, када тумор притиска један оптикус, који је атрофичан, а на другој страни, због повећаног интракранијалног притиска настаје застојна папила, </a:t>
            </a:r>
            <a:r>
              <a:rPr lang="sr-Cyrl-RS" i="1" dirty="0" smtClean="0"/>
              <a:t>ламина криброза </a:t>
            </a:r>
            <a:r>
              <a:rPr lang="sr-Cyrl-RS" dirty="0" smtClean="0"/>
              <a:t>је потиснута према напред...</a:t>
            </a:r>
          </a:p>
          <a:p>
            <a:pPr>
              <a:defRPr/>
            </a:pPr>
            <a:r>
              <a:rPr lang="sr-Cyrl-RS" dirty="0" smtClean="0"/>
              <a:t>Ради се о тумору фраонталних регија...</a:t>
            </a:r>
            <a:endParaRPr lang="en-US" dirty="0"/>
          </a:p>
        </p:txBody>
      </p:sp>
    </p:spTree>
  </p:cSld>
  <p:clrMapOvr>
    <a:masterClrMapping/>
  </p:clrMapOvr>
  <p:transition advTm="19909">
    <p:blind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4" descr="BIH F2 ob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7338"/>
            <a:ext cx="9144000" cy="37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0659" name="Rectangle 2"/>
          <p:cNvSpPr>
            <a:spLocks noChangeArrowheads="1"/>
          </p:cNvSpPr>
          <p:nvPr/>
        </p:nvSpPr>
        <p:spPr bwMode="auto">
          <a:xfrm>
            <a:off x="1071563" y="428625"/>
            <a:ext cx="65865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i="1"/>
              <a:t>Foster Kennedy syndrom</a:t>
            </a:r>
            <a:endParaRPr lang="en-US" sz="4000"/>
          </a:p>
        </p:txBody>
      </p:sp>
    </p:spTree>
  </p:cSld>
  <p:clrMapOvr>
    <a:masterClrMapping/>
  </p:clrMapOvr>
  <p:transition advTm="4599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4530725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Очни нерв почиње </a:t>
            </a:r>
            <a:r>
              <a:rPr lang="sr-Cyrl-RS" i="1" dirty="0" smtClean="0"/>
              <a:t>папилом</a:t>
            </a:r>
            <a:r>
              <a:rPr lang="sr-Cyrl-RS" dirty="0" smtClean="0"/>
              <a:t> и пролази кроз </a:t>
            </a:r>
            <a:r>
              <a:rPr lang="sr-Cyrl-RS" i="1" dirty="0" smtClean="0"/>
              <a:t>криброзну ламину</a:t>
            </a:r>
            <a:r>
              <a:rPr lang="sr-Cyrl-RS" dirty="0" smtClean="0"/>
              <a:t> где су аксони немијелизовани</a:t>
            </a:r>
            <a:r>
              <a:rPr lang="en-US" dirty="0" smtClean="0"/>
              <a:t>,</a:t>
            </a:r>
            <a:r>
              <a:rPr lang="sr-Cyrl-RS" dirty="0" smtClean="0"/>
              <a:t> удружени са </a:t>
            </a:r>
            <a:r>
              <a:rPr lang="sr-Cyrl-RS" i="1" dirty="0" smtClean="0"/>
              <a:t>астроглијалним процесусима</a:t>
            </a:r>
          </a:p>
          <a:p>
            <a:pPr>
              <a:defRPr/>
            </a:pPr>
            <a:r>
              <a:rPr lang="sr-Cyrl-RS" dirty="0" smtClean="0"/>
              <a:t>При проласку кроз склеру</a:t>
            </a:r>
            <a:r>
              <a:rPr lang="en-US" dirty="0" smtClean="0"/>
              <a:t>,</a:t>
            </a:r>
            <a:r>
              <a:rPr lang="sr-Cyrl-RS" dirty="0" smtClean="0"/>
              <a:t> </a:t>
            </a:r>
            <a:r>
              <a:rPr lang="sr-Cyrl-RS" i="1" dirty="0" smtClean="0"/>
              <a:t>фибре</a:t>
            </a:r>
            <a:r>
              <a:rPr lang="sr-Cyrl-RS" dirty="0" smtClean="0"/>
              <a:t> постају мијелинизоване</a:t>
            </a:r>
            <a:r>
              <a:rPr lang="en-US" dirty="0" smtClean="0"/>
              <a:t>, </a:t>
            </a:r>
            <a:r>
              <a:rPr lang="sr-Cyrl-RS" dirty="0" smtClean="0"/>
              <a:t>окружене олигодендроцитима, глиобластима, астроцитима</a:t>
            </a:r>
            <a:r>
              <a:rPr lang="en-US" dirty="0" smtClean="0"/>
              <a:t>, </a:t>
            </a:r>
            <a:r>
              <a:rPr lang="sr-Cyrl-RS" dirty="0" smtClean="0"/>
              <a:t>неуроглијалним ћелијама, као </a:t>
            </a:r>
            <a:r>
              <a:rPr lang="sr-Cyrl-RS" u="sng" dirty="0" smtClean="0"/>
              <a:t>тродимензионалма мрежа</a:t>
            </a:r>
            <a:endParaRPr lang="en-US" u="sng" dirty="0"/>
          </a:p>
        </p:txBody>
      </p:sp>
    </p:spTree>
  </p:cSld>
  <p:clrMapOvr>
    <a:masterClrMapping/>
  </p:clrMapOvr>
  <p:transition advTm="34449"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i="1" dirty="0" err="1" smtClean="0"/>
              <a:t>Pseudopapillitis</a:t>
            </a:r>
            <a:r>
              <a:rPr lang="en-US" i="1" dirty="0" smtClean="0"/>
              <a:t> </a:t>
            </a:r>
            <a:r>
              <a:rPr lang="en-US" i="1" dirty="0" err="1" smtClean="0"/>
              <a:t>vascularis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5572125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Код старијих пацијената, са клиничким знацима исхемијског неуритиса, у облику предње исхемичне оптиконеуропатије...</a:t>
            </a:r>
          </a:p>
          <a:p>
            <a:pPr>
              <a:defRPr/>
            </a:pPr>
            <a:r>
              <a:rPr lang="en-US" dirty="0" smtClean="0"/>
              <a:t>K</a:t>
            </a:r>
            <a:r>
              <a:rPr lang="sr-Cyrl-RS" dirty="0" smtClean="0"/>
              <a:t>орелира са артериосклерозом, темпоралним артеритисом (</a:t>
            </a:r>
            <a:r>
              <a:rPr lang="en-US" i="1" dirty="0" smtClean="0"/>
              <a:t>Horton</a:t>
            </a:r>
            <a:r>
              <a:rPr lang="en-US" dirty="0" smtClean="0"/>
              <a:t>)</a:t>
            </a:r>
            <a:r>
              <a:rPr lang="sr-Cyrl-RS" dirty="0" smtClean="0"/>
              <a:t>, оклузијом задњих цилијрних артерија, васкуларним ретробулбарним неуритисом и др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 advTm="20939">
    <p:blinds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Katarina\Desktop\opticneuriti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63"/>
            <a:ext cx="91440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2"/>
          <p:cNvSpPr>
            <a:spLocks noChangeArrowheads="1"/>
          </p:cNvSpPr>
          <p:nvPr/>
        </p:nvSpPr>
        <p:spPr bwMode="auto">
          <a:xfrm>
            <a:off x="0" y="428604"/>
            <a:ext cx="59971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sz="3600" b="1" i="1"/>
              <a:t>ПСЕУДОПАПИЛИТИС  </a:t>
            </a:r>
            <a:endParaRPr lang="sr-Cyrl-CS" sz="3600" b="1" i="1" smtClean="0"/>
          </a:p>
          <a:p>
            <a:r>
              <a:rPr lang="sr-Cyrl-CS" sz="3600" b="1" i="1" smtClean="0"/>
              <a:t>ВАСКУЛАРИС</a:t>
            </a:r>
            <a:endParaRPr lang="en-US" sz="3600" b="1" i="1"/>
          </a:p>
        </p:txBody>
      </p:sp>
    </p:spTree>
  </p:cSld>
  <p:clrMapOvr>
    <a:masterClrMapping/>
  </p:clrMapOvr>
  <p:transition advTm="3189">
    <p:blinds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3" y="-2857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i="1" smtClean="0"/>
              <a:t>MORBUS LEBER</a:t>
            </a:r>
            <a:endParaRPr lang="en-US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4495800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Атрофија оптичког нерва у облику ретробулбарног неуритиса,   папилитиса, на једном, након пар месеци и на другом оку</a:t>
            </a:r>
          </a:p>
          <a:p>
            <a:pPr>
              <a:defRPr/>
            </a:pPr>
            <a:r>
              <a:rPr lang="sr-Cyrl-RS" dirty="0" smtClean="0"/>
              <a:t>Генетска мутација са абиотрофијом оптикуса </a:t>
            </a:r>
            <a:endParaRPr lang="en-US" dirty="0" smtClean="0"/>
          </a:p>
          <a:p>
            <a:pPr>
              <a:defRPr/>
            </a:pPr>
            <a:r>
              <a:rPr lang="sr-Cyrl-RS" dirty="0" smtClean="0"/>
              <a:t>Чешће мушкарци</a:t>
            </a:r>
            <a:r>
              <a:rPr lang="en-US" dirty="0" smtClean="0"/>
              <a:t>,</a:t>
            </a:r>
            <a:r>
              <a:rPr lang="sr-Cyrl-RS" dirty="0" smtClean="0"/>
              <a:t> 18-24 годин</a:t>
            </a:r>
            <a:r>
              <a:rPr lang="en-US" dirty="0" smtClean="0"/>
              <a:t>a</a:t>
            </a:r>
            <a:r>
              <a:rPr lang="sr-Cyrl-RS" dirty="0" smtClean="0"/>
              <a:t> </a:t>
            </a:r>
          </a:p>
          <a:p>
            <a:pPr>
              <a:defRPr/>
            </a:pPr>
            <a:r>
              <a:rPr lang="sr-Cyrl-RS" dirty="0" smtClean="0"/>
              <a:t>Описане су неуродегенеративне промене медуле спиналис и периферних живаца</a:t>
            </a:r>
          </a:p>
          <a:p>
            <a:pPr>
              <a:defRPr/>
            </a:pPr>
            <a:r>
              <a:rPr lang="sr-Cyrl-RS" dirty="0" smtClean="0"/>
              <a:t>Прогноза лоша, терапија раборантна,...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advTm="29709">
    <p:blinds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4" descr="pseudo Foster-Kenedi ob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549275"/>
            <a:ext cx="789622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Rectangle 2"/>
          <p:cNvSpPr>
            <a:spLocks noChangeArrowheads="1"/>
          </p:cNvSpPr>
          <p:nvPr/>
        </p:nvSpPr>
        <p:spPr bwMode="auto">
          <a:xfrm>
            <a:off x="1835696" y="1428750"/>
            <a:ext cx="554935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b="1" i="1" dirty="0"/>
              <a:t>ATROPHY PNO</a:t>
            </a:r>
          </a:p>
          <a:p>
            <a:r>
              <a:rPr lang="en-US" sz="4400" b="1" i="1" dirty="0"/>
              <a:t>ASCED  </a:t>
            </a:r>
            <a:r>
              <a:rPr lang="en-US" sz="4400" b="1" i="1" dirty="0" smtClean="0"/>
              <a:t>DESCED</a:t>
            </a:r>
            <a:endParaRPr lang="en-US" sz="4400" dirty="0"/>
          </a:p>
        </p:txBody>
      </p:sp>
    </p:spTree>
  </p:cSld>
  <p:clrMapOvr>
    <a:masterClrMapping/>
  </p:clrMapOvr>
  <p:transition advTm="3499">
    <p:blinds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-285776"/>
            <a:ext cx="8229600" cy="1258888"/>
          </a:xfrm>
        </p:spPr>
        <p:txBody>
          <a:bodyPr/>
          <a:lstStyle/>
          <a:p>
            <a:pPr>
              <a:defRPr/>
            </a:pPr>
            <a:r>
              <a:rPr lang="sr-Cyrl-RS" smtClean="0"/>
              <a:t>	</a:t>
            </a:r>
            <a:r>
              <a:rPr lang="en-US" i="1" smtClean="0"/>
              <a:t>AMAUROSIS FUGAX</a:t>
            </a:r>
            <a:endParaRPr lang="en-US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257800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Транзиторни губитак вида, монокуларно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sr-Cyrl-RS" dirty="0" smtClean="0"/>
              <a:t>Пролазна окуларна исхемија, варијанта каротидноартеријске дистрибуције транзиторних исхемичких атака</a:t>
            </a:r>
            <a:r>
              <a:rPr lang="en-US" dirty="0" smtClean="0"/>
              <a:t> (</a:t>
            </a:r>
            <a:r>
              <a:rPr lang="en-US" i="1" dirty="0" smtClean="0"/>
              <a:t>TIA</a:t>
            </a:r>
            <a:r>
              <a:rPr lang="en-US" dirty="0" smtClean="0"/>
              <a:t>)</a:t>
            </a:r>
            <a:r>
              <a:rPr lang="sr-Cyrl-RS" dirty="0" smtClean="0"/>
              <a:t>, </a:t>
            </a:r>
          </a:p>
          <a:p>
            <a:pPr>
              <a:buFont typeface="Wingdings" pitchFamily="2" charset="2"/>
              <a:buNone/>
              <a:defRPr/>
            </a:pPr>
            <a:r>
              <a:rPr lang="sr-Cyrl-RS" dirty="0" smtClean="0"/>
              <a:t>	са емболизмом код цереброваскуларних болести, ангиоспазма, артеритиса, повреда артерија, мијелопролиферативних болести.... </a:t>
            </a:r>
          </a:p>
          <a:p>
            <a:pPr>
              <a:buNone/>
              <a:defRPr/>
            </a:pPr>
            <a:r>
              <a:rPr lang="sr-Cyrl-RS" dirty="0" smtClean="0"/>
              <a:t>  </a:t>
            </a:r>
          </a:p>
          <a:p>
            <a:pPr>
              <a:defRPr/>
            </a:pPr>
            <a:endParaRPr lang="sr-Cyrl-R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advTm="26289">
    <p:blinds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786842" cy="4530725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Светли, жућкасти</a:t>
            </a:r>
            <a:r>
              <a:rPr lang="en-US" dirty="0" smtClean="0"/>
              <a:t>, </a:t>
            </a:r>
            <a:r>
              <a:rPr lang="sr-Cyrl-RS" dirty="0" smtClean="0"/>
              <a:t>липидни емболуси </a:t>
            </a:r>
            <a:r>
              <a:rPr lang="en-US" i="1" dirty="0" err="1" smtClean="0"/>
              <a:t>Hollenhorst</a:t>
            </a:r>
            <a:r>
              <a:rPr lang="sr-Cyrl-RS" i="1" dirty="0" smtClean="0"/>
              <a:t>-</a:t>
            </a:r>
            <a:r>
              <a:rPr lang="en-US" dirty="0" smtClean="0"/>
              <a:t>o</a:t>
            </a:r>
            <a:r>
              <a:rPr lang="sr-Cyrl-RS" dirty="0" smtClean="0"/>
              <a:t>в</a:t>
            </a:r>
            <a:r>
              <a:rPr lang="en-US" dirty="0" smtClean="0"/>
              <a:t>e  </a:t>
            </a:r>
            <a:r>
              <a:rPr lang="sr-Cyrl-RS" dirty="0" smtClean="0"/>
              <a:t>плочице</a:t>
            </a:r>
          </a:p>
          <a:p>
            <a:pPr>
              <a:buNone/>
              <a:defRPr/>
            </a:pPr>
            <a:r>
              <a:rPr lang="sr-Cyrl-RS" dirty="0" smtClean="0"/>
              <a:t>	у бифуркацијама артерија, код артериосклерозе каротидних артерија и/или болести аортног лука,...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sr-Cyrl-RS" dirty="0" smtClean="0"/>
              <a:t>Калцификовани емболуси, мигрирајући, мат-беле боје, </a:t>
            </a:r>
          </a:p>
          <a:p>
            <a:pPr>
              <a:buFont typeface="Wingdings" pitchFamily="2" charset="2"/>
              <a:buNone/>
              <a:defRPr/>
            </a:pPr>
            <a:r>
              <a:rPr lang="sr-Cyrl-RS" dirty="0" smtClean="0"/>
              <a:t>	после операција</a:t>
            </a:r>
            <a:r>
              <a:rPr lang="en-US" dirty="0" smtClean="0"/>
              <a:t>,</a:t>
            </a:r>
            <a:r>
              <a:rPr lang="sr-Cyrl-RS" dirty="0" smtClean="0"/>
              <a:t> из реуматско валвуларних и других вегетација </a:t>
            </a:r>
          </a:p>
          <a:p>
            <a:pPr>
              <a:buFont typeface="Wingdings" pitchFamily="2" charset="2"/>
              <a:buNone/>
              <a:defRPr/>
            </a:pPr>
            <a:r>
              <a:rPr lang="sr-Cyrl-RS" dirty="0" smtClean="0"/>
              <a:t>	и </a:t>
            </a:r>
            <a:r>
              <a:rPr lang="en-US" dirty="0" smtClean="0"/>
              <a:t>–</a:t>
            </a:r>
            <a:r>
              <a:rPr lang="sr-Cyrl-RS" dirty="0" smtClean="0"/>
              <a:t>итиса,... </a:t>
            </a:r>
            <a:endParaRPr lang="en-US" dirty="0"/>
          </a:p>
        </p:txBody>
      </p:sp>
    </p:spTree>
  </p:cSld>
  <p:clrMapOvr>
    <a:masterClrMapping/>
  </p:clrMapOvr>
  <p:transition advTm="26809">
    <p:blinds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4996" name="Picture 2" descr="C:\Users\Katarina\Desktop\arteriole2_09172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223120" y="2420888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RS" sz="2800" b="1" dirty="0" smtClean="0">
                <a:solidFill>
                  <a:srgbClr val="FFFF00"/>
                </a:solidFill>
              </a:rPr>
              <a:t>Светли, жућкасти</a:t>
            </a:r>
            <a:r>
              <a:rPr lang="en-US" sz="2800" b="1" dirty="0" smtClean="0">
                <a:solidFill>
                  <a:srgbClr val="FFFF00"/>
                </a:solidFill>
              </a:rPr>
              <a:t>, </a:t>
            </a:r>
            <a:r>
              <a:rPr lang="sr-Cyrl-RS" sz="2800" b="1" dirty="0" smtClean="0">
                <a:solidFill>
                  <a:srgbClr val="FFFF00"/>
                </a:solidFill>
              </a:rPr>
              <a:t>липидни емболуси </a:t>
            </a:r>
            <a:r>
              <a:rPr lang="en-US" sz="2800" b="1" i="1" dirty="0" err="1" smtClean="0">
                <a:solidFill>
                  <a:srgbClr val="FFFF00"/>
                </a:solidFill>
              </a:rPr>
              <a:t>Hollenhorst</a:t>
            </a:r>
            <a:r>
              <a:rPr lang="sr-Cyrl-RS" sz="2800" b="1" i="1" dirty="0" smtClean="0">
                <a:solidFill>
                  <a:srgbClr val="FFFF00"/>
                </a:solidFill>
              </a:rPr>
              <a:t>-</a:t>
            </a:r>
            <a:r>
              <a:rPr lang="en-US" sz="2800" b="1" dirty="0" smtClean="0">
                <a:solidFill>
                  <a:srgbClr val="FFFF00"/>
                </a:solidFill>
              </a:rPr>
              <a:t>o</a:t>
            </a:r>
            <a:r>
              <a:rPr lang="sr-Cyrl-RS" sz="2800" b="1" dirty="0" smtClean="0">
                <a:solidFill>
                  <a:srgbClr val="FFFF00"/>
                </a:solidFill>
              </a:rPr>
              <a:t>в</a:t>
            </a:r>
            <a:r>
              <a:rPr lang="en-US" sz="2800" b="1" dirty="0" smtClean="0">
                <a:solidFill>
                  <a:srgbClr val="FFFF00"/>
                </a:solidFill>
              </a:rPr>
              <a:t>e  </a:t>
            </a:r>
            <a:r>
              <a:rPr lang="sr-Cyrl-RS" sz="2800" b="1" dirty="0" smtClean="0">
                <a:solidFill>
                  <a:srgbClr val="FFFF00"/>
                </a:solidFill>
              </a:rPr>
              <a:t>плочице</a:t>
            </a:r>
          </a:p>
        </p:txBody>
      </p:sp>
    </p:spTree>
  </p:cSld>
  <p:clrMapOvr>
    <a:masterClrMapping/>
  </p:clrMapOvr>
  <p:transition advTm="4789">
    <p:blinds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5" descr="drusen1 veli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35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7813" y="3062288"/>
            <a:ext cx="5056187" cy="3795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8852" name="Rectangle 3"/>
          <p:cNvSpPr>
            <a:spLocks noChangeArrowheads="1"/>
          </p:cNvSpPr>
          <p:nvPr/>
        </p:nvSpPr>
        <p:spPr bwMode="auto">
          <a:xfrm>
            <a:off x="2643188" y="2643188"/>
            <a:ext cx="4276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i="1"/>
              <a:t>AMAUROSIS FUGAX</a:t>
            </a:r>
            <a:endParaRPr lang="en-US" sz="3200" b="1"/>
          </a:p>
        </p:txBody>
      </p:sp>
    </p:spTree>
  </p:cSld>
  <p:clrMapOvr>
    <a:masterClrMapping/>
  </p:clrMapOvr>
  <p:transition advTm="3769">
    <p:blinds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58888"/>
          </a:xfrm>
        </p:spPr>
        <p:txBody>
          <a:bodyPr/>
          <a:lstStyle/>
          <a:p>
            <a:pPr>
              <a:defRPr/>
            </a:pPr>
            <a:r>
              <a:rPr lang="en-US" i="1" dirty="0" err="1" smtClean="0"/>
              <a:t>Neuroretinopathia</a:t>
            </a:r>
            <a:r>
              <a:rPr lang="en-US" i="1" dirty="0" smtClean="0"/>
              <a:t> </a:t>
            </a:r>
            <a:r>
              <a:rPr lang="en-US" i="1" dirty="0" err="1" smtClean="0"/>
              <a:t>hypertensiva</a:t>
            </a:r>
            <a:r>
              <a:rPr lang="sr-Cyrl-RS" i="1" dirty="0" smtClean="0"/>
              <a:t> </a:t>
            </a:r>
            <a:r>
              <a:rPr lang="sr-Cyrl-RS" b="1" dirty="0" smtClean="0"/>
              <a:t>ТА ↑</a:t>
            </a:r>
            <a:endParaRPr lang="en-US" b="1" dirty="0"/>
          </a:p>
        </p:txBody>
      </p:sp>
      <p:pic>
        <p:nvPicPr>
          <p:cNvPr id="89092" name="Picture 2" descr="C:\Users\Katarina\Desktop\retinopatia-hipertensiva-2-7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7848872" cy="4696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14559">
    <p:blinds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АНОМАЛИЈЕ ПАПИЛЕ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4495800"/>
          </a:xfrm>
        </p:spPr>
        <p:txBody>
          <a:bodyPr/>
          <a:lstStyle/>
          <a:p>
            <a:pPr>
              <a:defRPr/>
            </a:pPr>
            <a:r>
              <a:rPr lang="sr-Cyrl-RS" sz="2800" dirty="0" smtClean="0"/>
              <a:t>АПЛАЗИЈА</a:t>
            </a:r>
            <a:r>
              <a:rPr lang="en-US" sz="2800" dirty="0" smtClean="0"/>
              <a:t>, </a:t>
            </a:r>
            <a:r>
              <a:rPr lang="sr-Cyrl-RS" sz="2800" dirty="0" smtClean="0"/>
              <a:t>ХИПОПЛАЗИЈА</a:t>
            </a:r>
          </a:p>
          <a:p>
            <a:pPr>
              <a:buFont typeface="Wingdings" pitchFamily="2" charset="2"/>
              <a:buNone/>
              <a:defRPr/>
            </a:pPr>
            <a:r>
              <a:rPr lang="sr-Cyrl-RS" sz="2800" dirty="0" smtClean="0"/>
              <a:t>	УДРУЖЕНЕ СА МИКРОЦЕФАЛУСОМ, ХИДРОФТАЛМУСОМ, КОНГЕНИТАЛНИМ ГЛАУКОМОМ,...</a:t>
            </a:r>
          </a:p>
          <a:p>
            <a:pPr>
              <a:defRPr/>
            </a:pPr>
            <a:r>
              <a:rPr lang="sr-Cyrl-RS" sz="2800" dirty="0" smtClean="0"/>
              <a:t>МЕГАЛОПАПИЛА</a:t>
            </a:r>
          </a:p>
          <a:p>
            <a:pPr>
              <a:defRPr/>
            </a:pPr>
            <a:r>
              <a:rPr lang="sr-Cyrl-RS" sz="2800" dirty="0" smtClean="0"/>
              <a:t>КОЛОБОМ ПАПИЛЕ </a:t>
            </a:r>
          </a:p>
          <a:p>
            <a:pPr>
              <a:defRPr/>
            </a:pPr>
            <a:r>
              <a:rPr lang="sr-Cyrl-RS" sz="2800" dirty="0" smtClean="0"/>
              <a:t>ДВОСТРУКА ПАПИЛА </a:t>
            </a:r>
          </a:p>
          <a:p>
            <a:pPr>
              <a:defRPr/>
            </a:pPr>
            <a:r>
              <a:rPr lang="sr-Cyrl-RS" sz="2800" dirty="0" smtClean="0"/>
              <a:t>ФИБРЕ МЕДУЛАРЕС</a:t>
            </a:r>
          </a:p>
          <a:p>
            <a:pPr>
              <a:defRPr/>
            </a:pPr>
            <a:r>
              <a:rPr lang="sr-Cyrl-RS" sz="2800" dirty="0" smtClean="0"/>
              <a:t>МЕМБРАНА ЕПИПАПИЛАРИС ПЕРЗИСТЕНС</a:t>
            </a:r>
          </a:p>
          <a:p>
            <a:pPr>
              <a:defRPr/>
            </a:pPr>
            <a:r>
              <a:rPr lang="sr-Cyrl-RS" sz="2800" dirty="0" smtClean="0"/>
              <a:t>ДРУЗЕ ПАПИЛЕ</a:t>
            </a:r>
            <a:endParaRPr lang="en-US" sz="2800" dirty="0"/>
          </a:p>
        </p:txBody>
      </p:sp>
    </p:spTree>
  </p:cSld>
  <p:clrMapOvr>
    <a:masterClrMapping/>
  </p:clrMapOvr>
  <p:transition advTm="23859"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84784"/>
            <a:ext cx="9144000" cy="4530725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Аксоплазма неурона садржи неурофиламенте дебљине</a:t>
            </a:r>
            <a:r>
              <a:rPr lang="en-US" dirty="0" smtClean="0"/>
              <a:t> </a:t>
            </a:r>
            <a:r>
              <a:rPr lang="sr-Cyrl-RS" dirty="0" smtClean="0"/>
              <a:t>60-70 </a:t>
            </a:r>
            <a:r>
              <a:rPr lang="el-GR" dirty="0" smtClean="0"/>
              <a:t>μ</a:t>
            </a:r>
            <a:r>
              <a:rPr lang="en-US" dirty="0" smtClean="0"/>
              <a:t>m, </a:t>
            </a:r>
            <a:r>
              <a:rPr lang="sr-Cyrl-RS" dirty="0" smtClean="0"/>
              <a:t>лонгитудинално орјентисане микротубуле пречника 200-250 </a:t>
            </a:r>
            <a:r>
              <a:rPr lang="el-GR" dirty="0" smtClean="0"/>
              <a:t>μ</a:t>
            </a:r>
            <a:r>
              <a:rPr lang="en-US" dirty="0" smtClean="0"/>
              <a:t>m</a:t>
            </a:r>
            <a:endParaRPr lang="sr-Cyrl-RS" dirty="0" smtClean="0"/>
          </a:p>
          <a:p>
            <a:pPr>
              <a:buFont typeface="Wingdings" pitchFamily="2" charset="2"/>
              <a:buChar char="Ø"/>
              <a:defRPr/>
            </a:pPr>
            <a:r>
              <a:rPr lang="sr-Cyrl-RS" dirty="0" smtClean="0"/>
              <a:t>Крвни судови преламиларног дела </a:t>
            </a:r>
            <a:r>
              <a:rPr lang="sr-Cyrl-RS" i="1" dirty="0" smtClean="0"/>
              <a:t>оптикуса</a:t>
            </a:r>
            <a:r>
              <a:rPr lang="sr-Cyrl-RS" dirty="0" smtClean="0"/>
              <a:t> су артериоле и капилари, пореклом из хороидее,</a:t>
            </a:r>
            <a:r>
              <a:rPr lang="en-US" dirty="0" smtClean="0"/>
              <a:t> </a:t>
            </a:r>
            <a:r>
              <a:rPr lang="sr-Cyrl-RS" i="1" dirty="0" smtClean="0"/>
              <a:t>пијалног</a:t>
            </a:r>
            <a:r>
              <a:rPr lang="sr-Cyrl-RS" dirty="0" smtClean="0"/>
              <a:t> нутритивног система</a:t>
            </a:r>
            <a:r>
              <a:rPr lang="en-US" dirty="0" smtClean="0"/>
              <a:t> – </a:t>
            </a:r>
            <a:r>
              <a:rPr lang="en-US" i="1" dirty="0" smtClean="0"/>
              <a:t>ZINO</a:t>
            </a:r>
            <a:r>
              <a:rPr lang="sr-Cyrl-RS" i="1" dirty="0" smtClean="0"/>
              <a:t>-</a:t>
            </a:r>
            <a:r>
              <a:rPr lang="sr-Cyrl-RS" dirty="0" smtClean="0"/>
              <a:t>вог</a:t>
            </a:r>
          </a:p>
          <a:p>
            <a:pPr>
              <a:buNone/>
              <a:defRPr/>
            </a:pPr>
            <a:r>
              <a:rPr lang="sr-Cyrl-RS" i="1" dirty="0" smtClean="0"/>
              <a:t>	</a:t>
            </a:r>
            <a:r>
              <a:rPr lang="sr-Cyrl-RS" dirty="0" smtClean="0"/>
              <a:t>прстена и </a:t>
            </a:r>
            <a:r>
              <a:rPr lang="en-US" i="1" dirty="0" smtClean="0"/>
              <a:t>ACR-</a:t>
            </a:r>
            <a:r>
              <a:rPr lang="en-US" i="1" dirty="0" err="1" smtClean="0"/>
              <a:t>ae</a:t>
            </a:r>
            <a:r>
              <a:rPr lang="sr-Cyrl-RS" dirty="0" smtClean="0"/>
              <a:t> </a:t>
            </a:r>
          </a:p>
        </p:txBody>
      </p:sp>
    </p:spTree>
  </p:cSld>
  <p:clrMapOvr>
    <a:masterClrMapping/>
  </p:clrMapOvr>
  <p:transition advTm="32489">
    <p:blinds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4" descr="fibrae medullares 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76672"/>
            <a:ext cx="4937344" cy="5452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4756" name="Rectangle 3"/>
          <p:cNvSpPr>
            <a:spLocks noChangeArrowheads="1"/>
          </p:cNvSpPr>
          <p:nvPr/>
        </p:nvSpPr>
        <p:spPr bwMode="auto">
          <a:xfrm>
            <a:off x="323528" y="4365104"/>
            <a:ext cx="314380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i="1" dirty="0" smtClean="0"/>
              <a:t> </a:t>
            </a:r>
            <a:endParaRPr lang="en-US" sz="3200" b="1" i="1" dirty="0"/>
          </a:p>
          <a:p>
            <a:r>
              <a:rPr lang="en-US" sz="3200" b="1" i="1" dirty="0"/>
              <a:t>FIBRAE </a:t>
            </a:r>
            <a:endParaRPr lang="sr-Cyrl-RS" sz="3200" b="1" i="1" dirty="0" smtClean="0"/>
          </a:p>
          <a:p>
            <a:r>
              <a:rPr lang="en-US" sz="3200" b="1" i="1" dirty="0" smtClean="0"/>
              <a:t>MEDULARES</a:t>
            </a:r>
            <a:r>
              <a:rPr lang="sr-Cyrl-CS" sz="3200" b="1" i="1" dirty="0" smtClean="0"/>
              <a:t> </a:t>
            </a:r>
            <a:endParaRPr lang="en-US" sz="3200" b="1" i="1" dirty="0"/>
          </a:p>
        </p:txBody>
      </p:sp>
      <p:sp>
        <p:nvSpPr>
          <p:cNvPr id="4" name="Rectangle 3"/>
          <p:cNvSpPr/>
          <p:nvPr/>
        </p:nvSpPr>
        <p:spPr>
          <a:xfrm>
            <a:off x="179512" y="40466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r-Cyrl-RS" sz="2400" b="1" dirty="0" smtClean="0"/>
              <a:t>Урођена аномалија,</a:t>
            </a:r>
          </a:p>
          <a:p>
            <a:r>
              <a:rPr lang="sr-Cyrl-RS" sz="2400" b="1" dirty="0" smtClean="0"/>
              <a:t>без промена у функционалној </a:t>
            </a:r>
          </a:p>
          <a:p>
            <a:r>
              <a:rPr lang="sr-Cyrl-RS" sz="2400" b="1" dirty="0" smtClean="0"/>
              <a:t>видној оштрини</a:t>
            </a:r>
            <a:endParaRPr lang="en-US" sz="2400" dirty="0"/>
          </a:p>
        </p:txBody>
      </p:sp>
    </p:spTree>
  </p:cSld>
  <p:clrMapOvr>
    <a:masterClrMapping/>
  </p:clrMapOvr>
  <p:transition advTm="11549">
    <p:blinds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58888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ТУМОРИ ПАПИЛЕ  </a:t>
            </a:r>
            <a:br>
              <a:rPr lang="sr-Cyrl-R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72050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ГУМЕ</a:t>
            </a:r>
          </a:p>
          <a:p>
            <a:pPr>
              <a:defRPr/>
            </a:pPr>
            <a:r>
              <a:rPr lang="sr-Cyrl-RS" dirty="0" smtClean="0"/>
              <a:t>ТУБЕРКУЛУМИ</a:t>
            </a:r>
          </a:p>
          <a:p>
            <a:pPr>
              <a:defRPr/>
            </a:pPr>
            <a:r>
              <a:rPr lang="sr-Cyrl-RS" dirty="0" smtClean="0"/>
              <a:t>НЕВУСИ</a:t>
            </a:r>
          </a:p>
          <a:p>
            <a:pPr>
              <a:defRPr/>
            </a:pPr>
            <a:r>
              <a:rPr lang="sr-Cyrl-RS" dirty="0" smtClean="0"/>
              <a:t>АРТЕРИОВЕНОЗНЕ МАЛФОРМАЦИЈЕ</a:t>
            </a:r>
          </a:p>
          <a:p>
            <a:pPr>
              <a:defRPr/>
            </a:pPr>
            <a:r>
              <a:rPr lang="sr-Cyrl-RS" dirty="0" smtClean="0"/>
              <a:t>МЕНИНГЕОМИ</a:t>
            </a:r>
          </a:p>
          <a:p>
            <a:pPr>
              <a:defRPr/>
            </a:pPr>
            <a:r>
              <a:rPr lang="sr-Cyrl-RS" dirty="0" smtClean="0"/>
              <a:t>ФИБРОМИ</a:t>
            </a:r>
          </a:p>
          <a:p>
            <a:pPr>
              <a:defRPr/>
            </a:pPr>
            <a:r>
              <a:rPr lang="sr-Cyrl-RS" dirty="0" smtClean="0"/>
              <a:t>ГЛИОМИ</a:t>
            </a:r>
            <a:r>
              <a:rPr lang="en-US" dirty="0" smtClean="0"/>
              <a:t> </a:t>
            </a:r>
            <a:endParaRPr lang="sr-Cyrl-RS" dirty="0" smtClean="0"/>
          </a:p>
          <a:p>
            <a:pPr>
              <a:defRPr/>
            </a:pPr>
            <a:r>
              <a:rPr lang="sr-Cyrl-RS" dirty="0" smtClean="0"/>
              <a:t>МЕЛАНОМИ, </a:t>
            </a:r>
            <a:endParaRPr lang="en-US" dirty="0" smtClean="0"/>
          </a:p>
          <a:p>
            <a:pPr>
              <a:defRPr/>
            </a:pPr>
            <a:r>
              <a:rPr lang="sr-Cyrl-RS" dirty="0" smtClean="0"/>
              <a:t>МЕТА,...</a:t>
            </a:r>
          </a:p>
          <a:p>
            <a:pPr>
              <a:buFont typeface="Wingdings" pitchFamily="2" charset="2"/>
              <a:buNone/>
              <a:defRPr/>
            </a:pPr>
            <a:endParaRPr lang="sr-Cyrl-RS" dirty="0" smtClean="0"/>
          </a:p>
        </p:txBody>
      </p:sp>
    </p:spTree>
  </p:cSld>
  <p:clrMapOvr>
    <a:masterClrMapping/>
  </p:clrMapOvr>
  <p:transition advTm="15679">
    <p:blinds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4279"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i="1" smtClean="0"/>
              <a:t>Lamina cribrosa</a:t>
            </a:r>
            <a:endParaRPr lang="en-US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30725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Формирана је као екстензија колагених снопова и еластичних влакана од 2/3 склере</a:t>
            </a:r>
            <a:r>
              <a:rPr lang="en-US" dirty="0" smtClean="0"/>
              <a:t>,</a:t>
            </a:r>
            <a:r>
              <a:rPr lang="sr-Cyrl-RS" dirty="0" smtClean="0"/>
              <a:t> према унутра и</a:t>
            </a:r>
            <a:r>
              <a:rPr lang="en-US" dirty="0" smtClean="0"/>
              <a:t> </a:t>
            </a:r>
            <a:r>
              <a:rPr lang="sr-Cyrl-RS" dirty="0" smtClean="0"/>
              <a:t>преко оптичког канала</a:t>
            </a:r>
          </a:p>
          <a:p>
            <a:pPr>
              <a:defRPr/>
            </a:pPr>
            <a:r>
              <a:rPr lang="sr-Cyrl-RS" dirty="0" smtClean="0"/>
              <a:t>Колагене фибриле ламиларног везива су 600 </a:t>
            </a:r>
            <a:r>
              <a:rPr lang="el-GR" dirty="0" smtClean="0"/>
              <a:t>μ</a:t>
            </a:r>
            <a:r>
              <a:rPr lang="sr-Latn-RS" dirty="0" smtClean="0"/>
              <a:t>m</a:t>
            </a:r>
            <a:r>
              <a:rPr lang="sr-Cyrl-RS" dirty="0" smtClean="0"/>
              <a:t> у пречнику и са фибробластима, астроцитима и ламиларним глијалним ћелијама...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advTm="30359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30725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Аксони су величине 1,0 </a:t>
            </a:r>
            <a:r>
              <a:rPr lang="el-GR" dirty="0" smtClean="0"/>
              <a:t>μ</a:t>
            </a:r>
            <a:r>
              <a:rPr lang="sr-Latn-RS" dirty="0" smtClean="0"/>
              <a:t>m,</a:t>
            </a:r>
            <a:r>
              <a:rPr lang="sr-Cyrl-RS" dirty="0" smtClean="0"/>
              <a:t>  мијелинска овојница 0,03</a:t>
            </a:r>
            <a:r>
              <a:rPr lang="el-GR" dirty="0" smtClean="0"/>
              <a:t> μ</a:t>
            </a:r>
            <a:r>
              <a:rPr lang="sr-Latn-RS" dirty="0" smtClean="0"/>
              <a:t>m</a:t>
            </a:r>
            <a:endParaRPr lang="sr-Cyrl-RS" dirty="0" smtClean="0"/>
          </a:p>
          <a:p>
            <a:pPr>
              <a:defRPr/>
            </a:pPr>
            <a:r>
              <a:rPr lang="sr-Cyrl-RS" dirty="0" smtClean="0"/>
              <a:t>Аксоплазма је окружена ћелијском мембраном са вишеслојним филаментима, неуротубулима </a:t>
            </a:r>
          </a:p>
          <a:p>
            <a:pPr>
              <a:buFont typeface="Wingdings" pitchFamily="2" charset="2"/>
              <a:buNone/>
              <a:defRPr/>
            </a:pPr>
            <a:r>
              <a:rPr lang="sr-Cyrl-RS" dirty="0" smtClean="0"/>
              <a:t>	(200-250</a:t>
            </a:r>
            <a:r>
              <a:rPr lang="el-GR" dirty="0" smtClean="0"/>
              <a:t> μ</a:t>
            </a:r>
            <a:r>
              <a:rPr lang="sr-Latn-RS" dirty="0" smtClean="0"/>
              <a:t>m</a:t>
            </a:r>
            <a:r>
              <a:rPr lang="sr-Cyrl-RS" dirty="0" smtClean="0"/>
              <a:t>), митохондријама</a:t>
            </a:r>
            <a:r>
              <a:rPr lang="en-US" dirty="0" smtClean="0"/>
              <a:t>,</a:t>
            </a:r>
            <a:r>
              <a:rPr lang="sr-Cyrl-RS" dirty="0" smtClean="0"/>
              <a:t> ендоплазматским ретикулумом...</a:t>
            </a:r>
          </a:p>
          <a:p>
            <a:pPr>
              <a:defRPr/>
            </a:pPr>
            <a:r>
              <a:rPr lang="en-US" i="1" dirty="0" smtClean="0"/>
              <a:t>ACR-</a:t>
            </a:r>
            <a:r>
              <a:rPr lang="en-US" i="1" dirty="0" err="1" smtClean="0"/>
              <a:t>ae</a:t>
            </a:r>
            <a:r>
              <a:rPr lang="en-US" dirty="0" smtClean="0"/>
              <a:t>  - 1 </a:t>
            </a:r>
          </a:p>
          <a:p>
            <a:pPr>
              <a:defRPr/>
            </a:pPr>
            <a:r>
              <a:rPr lang="en-US" i="1" dirty="0" smtClean="0"/>
              <a:t>VCR-</a:t>
            </a:r>
            <a:r>
              <a:rPr lang="en-US" i="1" dirty="0" err="1" smtClean="0"/>
              <a:t>ae</a:t>
            </a:r>
            <a:r>
              <a:rPr lang="en-US" i="1" dirty="0" smtClean="0"/>
              <a:t>  - </a:t>
            </a:r>
            <a:r>
              <a:rPr lang="en-US" dirty="0" smtClean="0"/>
              <a:t>2-3</a:t>
            </a:r>
            <a:endParaRPr lang="en-US" dirty="0"/>
          </a:p>
        </p:txBody>
      </p:sp>
    </p:spTree>
  </p:cSld>
  <p:clrMapOvr>
    <a:masterClrMapping/>
  </p:clrMapOvr>
  <p:transition advTm="28229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258888"/>
          </a:xfrm>
        </p:spPr>
        <p:txBody>
          <a:bodyPr/>
          <a:lstStyle/>
          <a:p>
            <a:pPr>
              <a:defRPr/>
            </a:pPr>
            <a:r>
              <a:rPr lang="sr-Cyrl-RS" b="1" smtClean="0"/>
              <a:t>ВИДНИ ПУТ</a:t>
            </a:r>
            <a:endParaRPr lang="en-US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1428750"/>
            <a:ext cx="8229600" cy="5429250"/>
          </a:xfrm>
        </p:spPr>
        <p:txBody>
          <a:bodyPr/>
          <a:lstStyle/>
          <a:p>
            <a:pPr>
              <a:defRPr/>
            </a:pPr>
            <a:r>
              <a:rPr lang="sr-Cyrl-RS" dirty="0" smtClean="0"/>
              <a:t>Видни пут се састоји од 4 неурона</a:t>
            </a:r>
            <a:r>
              <a:rPr lang="en-US" dirty="0" smtClean="0"/>
              <a:t>: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sr-Cyrl-RS" dirty="0" smtClean="0"/>
              <a:t>чепића, штапића, биполарних ћелија, аксона ганлијских ћелија као видни пут (</a:t>
            </a:r>
            <a:r>
              <a:rPr lang="en-US" i="1" dirty="0" err="1" smtClean="0"/>
              <a:t>fissura</a:t>
            </a:r>
            <a:r>
              <a:rPr lang="en-US" i="1" dirty="0" smtClean="0"/>
              <a:t> </a:t>
            </a:r>
            <a:r>
              <a:rPr lang="en-US" i="1" dirty="0" err="1" smtClean="0"/>
              <a:t>calcarineae</a:t>
            </a:r>
            <a:r>
              <a:rPr lang="sr-Cyrl-RS" i="1" dirty="0" smtClean="0"/>
              <a:t>)</a:t>
            </a:r>
            <a:endParaRPr lang="en-US" i="1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sr-Cyrl-RS" dirty="0" smtClean="0"/>
              <a:t>Видни живац је дуг 4,5 с</a:t>
            </a:r>
            <a:r>
              <a:rPr lang="en-US" dirty="0" smtClean="0"/>
              <a:t>m:</a:t>
            </a:r>
            <a:r>
              <a:rPr lang="sr-Cyrl-RS" dirty="0" smtClean="0"/>
              <a:t>  склерални део 1-1,5 </a:t>
            </a:r>
            <a:r>
              <a:rPr lang="en-US" dirty="0" smtClean="0"/>
              <a:t>mm</a:t>
            </a:r>
            <a:r>
              <a:rPr lang="sr-Cyrl-RS" dirty="0" smtClean="0"/>
              <a:t>, орбитални део 20-35</a:t>
            </a:r>
            <a:r>
              <a:rPr lang="en-US" dirty="0" smtClean="0"/>
              <a:t> mm</a:t>
            </a:r>
            <a:r>
              <a:rPr lang="sr-Cyrl-RS" dirty="0" smtClean="0"/>
              <a:t>, каналикуларни део 8</a:t>
            </a:r>
            <a:r>
              <a:rPr lang="en-US" dirty="0" smtClean="0"/>
              <a:t> mm</a:t>
            </a:r>
            <a:r>
              <a:rPr lang="sr-Cyrl-RS" dirty="0" smtClean="0"/>
              <a:t>, </a:t>
            </a:r>
          </a:p>
          <a:p>
            <a:pPr>
              <a:buNone/>
              <a:defRPr/>
            </a:pPr>
            <a:r>
              <a:rPr lang="sr-Cyrl-RS" dirty="0" smtClean="0"/>
              <a:t>	кранијални део 14-17 </a:t>
            </a:r>
            <a:r>
              <a:rPr lang="en-US" dirty="0" smtClean="0"/>
              <a:t>mm</a:t>
            </a:r>
            <a:endParaRPr lang="en-US" dirty="0"/>
          </a:p>
        </p:txBody>
      </p:sp>
    </p:spTree>
  </p:cSld>
  <p:clrMapOvr>
    <a:masterClrMapping/>
  </p:clrMapOvr>
  <p:transition advTm="28949">
    <p:blind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b="1" smtClean="0"/>
              <a:t/>
            </a:r>
            <a:br>
              <a:rPr lang="sr-Cyrl-CS" sz="2800" b="1" smtClean="0"/>
            </a:br>
            <a:r>
              <a:rPr lang="sr-Cyrl-CS" sz="2400" b="1" smtClean="0"/>
              <a:t> </a:t>
            </a:r>
            <a:r>
              <a:rPr lang="sr-Cyrl-CS" sz="3600" b="1" smtClean="0"/>
              <a:t>АНАТОМИЈА ОПТИЧКОГ НЕРВА</a:t>
            </a:r>
            <a:r>
              <a:rPr lang="sr-Cyrl-CS" sz="2400" smtClean="0"/>
              <a:t/>
            </a:r>
            <a:br>
              <a:rPr lang="sr-Cyrl-CS" sz="2400" smtClean="0"/>
            </a:br>
            <a:r>
              <a:rPr lang="sr-Cyrl-CS" sz="2400" smtClean="0"/>
              <a:t/>
            </a:r>
            <a:br>
              <a:rPr lang="sr-Cyrl-CS" sz="2400" smtClean="0"/>
            </a:br>
            <a:endParaRPr lang="en-US" sz="2400" i="1" smtClean="0"/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214313" y="5387975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Аферетна влакна  </a:t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1,2 милиона ретиналних</a:t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ганглијских ћелија,</a:t>
            </a:r>
            <a:r>
              <a:rPr 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2x…</a:t>
            </a:r>
            <a:endParaRPr lang="sr-Cyrl-RS" sz="20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Медијум</a:t>
            </a:r>
            <a:r>
              <a:rPr lang="en-US" sz="20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r>
              <a:rPr 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мијелинолигодендроцити</a:t>
            </a: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микроглија</a:t>
            </a:r>
            <a:r>
              <a:rPr 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имунокомпетентне</a:t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фагоцитне ћелије</a:t>
            </a:r>
            <a:r>
              <a:rPr 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br>
              <a:rPr 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</a:t>
            </a:r>
            <a:r>
              <a:rPr lang="sr-Cyrl-C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модулација </a:t>
            </a: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апоптозе</a:t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ганглијских ћелија </a:t>
            </a:r>
            <a:r>
              <a:rPr lang="sr-Cyrl-C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ретине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)</a:t>
            </a: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Астроцити</a:t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попуњавају део</a:t>
            </a:r>
            <a:r>
              <a:rPr 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између</a:t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аксона и атрофичних</a:t>
            </a:r>
            <a:br>
              <a:rPr lang="sr-Cyrl-C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R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неуро-</a:t>
            </a:r>
            <a:r>
              <a:rPr lang="sr-Cyrl-C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структура...</a:t>
            </a:r>
            <a:r>
              <a:rPr lang="sr-Cyrl-CS" sz="20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0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Cyrl-CS" sz="20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Cyrl-CS" sz="20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en-US" sz="2000" i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4340" name="Picture 4" descr="slika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001190"/>
            <a:ext cx="4792369" cy="5452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1" name="Picture 5" descr="Oogzenuwban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284538"/>
            <a:ext cx="13684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289"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etition">
  <a:themeElements>
    <a:clrScheme name="Competition 2">
      <a:dk1>
        <a:srgbClr val="800000"/>
      </a:dk1>
      <a:lt1>
        <a:srgbClr val="FFFFFF"/>
      </a:lt1>
      <a:dk2>
        <a:srgbClr val="FF9900"/>
      </a:dk2>
      <a:lt2>
        <a:srgbClr val="FFFF99"/>
      </a:lt2>
      <a:accent1>
        <a:srgbClr val="FF5050"/>
      </a:accent1>
      <a:accent2>
        <a:srgbClr val="CC3300"/>
      </a:accent2>
      <a:accent3>
        <a:srgbClr val="FFCAAA"/>
      </a:accent3>
      <a:accent4>
        <a:srgbClr val="DADADA"/>
      </a:accent4>
      <a:accent5>
        <a:srgbClr val="FFB3B3"/>
      </a:accent5>
      <a:accent6>
        <a:srgbClr val="B92D00"/>
      </a:accent6>
      <a:hlink>
        <a:srgbClr val="FFFF99"/>
      </a:hlink>
      <a:folHlink>
        <a:srgbClr val="FFCC00"/>
      </a:folHlink>
    </a:clrScheme>
    <a:fontScheme name="Competition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mpetition 1">
        <a:dk1>
          <a:srgbClr val="5C1F00"/>
        </a:dk1>
        <a:lt1>
          <a:srgbClr val="FFFFFF"/>
        </a:lt1>
        <a:dk2>
          <a:srgbClr val="990000"/>
        </a:dk2>
        <a:lt2>
          <a:srgbClr val="FFF9BB"/>
        </a:lt2>
        <a:accent1>
          <a:srgbClr val="FF3300"/>
        </a:accent1>
        <a:accent2>
          <a:srgbClr val="B86D52"/>
        </a:accent2>
        <a:accent3>
          <a:srgbClr val="CAAAAA"/>
        </a:accent3>
        <a:accent4>
          <a:srgbClr val="DADADA"/>
        </a:accent4>
        <a:accent5>
          <a:srgbClr val="FFADAA"/>
        </a:accent5>
        <a:accent6>
          <a:srgbClr val="A66249"/>
        </a:accent6>
        <a:hlink>
          <a:srgbClr val="FF9900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etition 2">
        <a:dk1>
          <a:srgbClr val="800000"/>
        </a:dk1>
        <a:lt1>
          <a:srgbClr val="FFFFFF"/>
        </a:lt1>
        <a:dk2>
          <a:srgbClr val="FF9900"/>
        </a:dk2>
        <a:lt2>
          <a:srgbClr val="FFFF99"/>
        </a:lt2>
        <a:accent1>
          <a:srgbClr val="FF5050"/>
        </a:accent1>
        <a:accent2>
          <a:srgbClr val="CC3300"/>
        </a:accent2>
        <a:accent3>
          <a:srgbClr val="FFCAAA"/>
        </a:accent3>
        <a:accent4>
          <a:srgbClr val="DADADA"/>
        </a:accent4>
        <a:accent5>
          <a:srgbClr val="FFB3B3"/>
        </a:accent5>
        <a:accent6>
          <a:srgbClr val="B92D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etition 3">
        <a:dk1>
          <a:srgbClr val="2A5400"/>
        </a:dk1>
        <a:lt1>
          <a:srgbClr val="FFFFFF"/>
        </a:lt1>
        <a:dk2>
          <a:srgbClr val="4A9400"/>
        </a:dk2>
        <a:lt2>
          <a:srgbClr val="F3F2D9"/>
        </a:lt2>
        <a:accent1>
          <a:srgbClr val="99CC00"/>
        </a:accent1>
        <a:accent2>
          <a:srgbClr val="6B4A39"/>
        </a:accent2>
        <a:accent3>
          <a:srgbClr val="B1C8AA"/>
        </a:accent3>
        <a:accent4>
          <a:srgbClr val="DADADA"/>
        </a:accent4>
        <a:accent5>
          <a:srgbClr val="CAE2AA"/>
        </a:accent5>
        <a:accent6>
          <a:srgbClr val="604233"/>
        </a:accent6>
        <a:hlink>
          <a:srgbClr val="E2BC5E"/>
        </a:hlink>
        <a:folHlink>
          <a:srgbClr val="AB7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etition 4">
        <a:dk1>
          <a:srgbClr val="005A58"/>
        </a:dk1>
        <a:lt1>
          <a:srgbClr val="FFFFFF"/>
        </a:lt1>
        <a:dk2>
          <a:srgbClr val="009E9A"/>
        </a:dk2>
        <a:lt2>
          <a:srgbClr val="C5EBE4"/>
        </a:lt2>
        <a:accent1>
          <a:srgbClr val="0099CC"/>
        </a:accent1>
        <a:accent2>
          <a:srgbClr val="339933"/>
        </a:accent2>
        <a:accent3>
          <a:srgbClr val="AACCCA"/>
        </a:accent3>
        <a:accent4>
          <a:srgbClr val="DADADA"/>
        </a:accent4>
        <a:accent5>
          <a:srgbClr val="AACAE2"/>
        </a:accent5>
        <a:accent6>
          <a:srgbClr val="2D8A2D"/>
        </a:accent6>
        <a:hlink>
          <a:srgbClr val="00FF99"/>
        </a:hlink>
        <a:folHlink>
          <a:srgbClr val="4CD2D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etition 5">
        <a:dk1>
          <a:srgbClr val="000070"/>
        </a:dk1>
        <a:lt1>
          <a:srgbClr val="FFFFFF"/>
        </a:lt1>
        <a:dk2>
          <a:srgbClr val="0000FF"/>
        </a:dk2>
        <a:lt2>
          <a:srgbClr val="C5C5FF"/>
        </a:lt2>
        <a:accent1>
          <a:srgbClr val="0099FF"/>
        </a:accent1>
        <a:accent2>
          <a:srgbClr val="7883B4"/>
        </a:accent2>
        <a:accent3>
          <a:srgbClr val="AAAAFF"/>
        </a:accent3>
        <a:accent4>
          <a:srgbClr val="DADADA"/>
        </a:accent4>
        <a:accent5>
          <a:srgbClr val="AACAFF"/>
        </a:accent5>
        <a:accent6>
          <a:srgbClr val="6C76A3"/>
        </a:accent6>
        <a:hlink>
          <a:srgbClr val="00FFFF"/>
        </a:hlink>
        <a:folHlink>
          <a:srgbClr val="2DBF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etition 6">
        <a:dk1>
          <a:srgbClr val="4D4D4D"/>
        </a:dk1>
        <a:lt1>
          <a:srgbClr val="FFFFFF"/>
        </a:lt1>
        <a:dk2>
          <a:srgbClr val="8202E2"/>
        </a:dk2>
        <a:lt2>
          <a:srgbClr val="CCCCFF"/>
        </a:lt2>
        <a:accent1>
          <a:srgbClr val="CC99FF"/>
        </a:accent1>
        <a:accent2>
          <a:srgbClr val="666699"/>
        </a:accent2>
        <a:accent3>
          <a:srgbClr val="C1AAEE"/>
        </a:accent3>
        <a:accent4>
          <a:srgbClr val="DADADA"/>
        </a:accent4>
        <a:accent5>
          <a:srgbClr val="E2CAFF"/>
        </a:accent5>
        <a:accent6>
          <a:srgbClr val="5C5C8A"/>
        </a:accent6>
        <a:hlink>
          <a:srgbClr val="FF7C80"/>
        </a:hlink>
        <a:folHlink>
          <a:srgbClr val="FF505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etition 7">
        <a:dk1>
          <a:srgbClr val="575863"/>
        </a:dk1>
        <a:lt1>
          <a:srgbClr val="FFFFFF"/>
        </a:lt1>
        <a:dk2>
          <a:srgbClr val="818982"/>
        </a:dk2>
        <a:lt2>
          <a:srgbClr val="EAEAEA"/>
        </a:lt2>
        <a:accent1>
          <a:srgbClr val="CC6600"/>
        </a:accent1>
        <a:accent2>
          <a:srgbClr val="A4A686"/>
        </a:accent2>
        <a:accent3>
          <a:srgbClr val="C1C4C1"/>
        </a:accent3>
        <a:accent4>
          <a:srgbClr val="DADADA"/>
        </a:accent4>
        <a:accent5>
          <a:srgbClr val="E2B8AA"/>
        </a:accent5>
        <a:accent6>
          <a:srgbClr val="949679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etition 8">
        <a:dk1>
          <a:srgbClr val="000000"/>
        </a:dk1>
        <a:lt1>
          <a:srgbClr val="FFFFFF"/>
        </a:lt1>
        <a:dk2>
          <a:srgbClr val="000000"/>
        </a:dk2>
        <a:lt2>
          <a:srgbClr val="CDCDCD"/>
        </a:lt2>
        <a:accent1>
          <a:srgbClr val="CDD9F7"/>
        </a:accent1>
        <a:accent2>
          <a:srgbClr val="99FF33"/>
        </a:accent2>
        <a:accent3>
          <a:srgbClr val="FFFFFF"/>
        </a:accent3>
        <a:accent4>
          <a:srgbClr val="000000"/>
        </a:accent4>
        <a:accent5>
          <a:srgbClr val="E3E9FA"/>
        </a:accent5>
        <a:accent6>
          <a:srgbClr val="8AE72D"/>
        </a:accent6>
        <a:hlink>
          <a:srgbClr val="0033CC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Competition</Template>
  <TotalTime>2190</TotalTime>
  <Words>624</Words>
  <Application>Microsoft Office PowerPoint</Application>
  <PresentationFormat>On-screen Show (4:3)</PresentationFormat>
  <Paragraphs>159</Paragraphs>
  <Slides>52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Calibri</vt:lpstr>
      <vt:lpstr>Impact</vt:lpstr>
      <vt:lpstr>Verdana</vt:lpstr>
      <vt:lpstr>Wingdings</vt:lpstr>
      <vt:lpstr>Competition</vt:lpstr>
      <vt:lpstr>ВИДНИ  ЖИВАЦ  НЕУРООФТАЛМОЛОГИЈА   Аудио запис, 2020.   </vt:lpstr>
      <vt:lpstr>PowerPoint Presentation</vt:lpstr>
      <vt:lpstr>"ПРОТРУЗИЈА МОЗГА"</vt:lpstr>
      <vt:lpstr>PowerPoint Presentation</vt:lpstr>
      <vt:lpstr>PowerPoint Presentation</vt:lpstr>
      <vt:lpstr>Lamina cribrosa</vt:lpstr>
      <vt:lpstr>PowerPoint Presentation</vt:lpstr>
      <vt:lpstr>ВИДНИ ПУТ</vt:lpstr>
      <vt:lpstr>  АНАТОМИЈА ОПТИЧКОГ НЕРВА  </vt:lpstr>
      <vt:lpstr>ВАСКУЛАРИЗАЦИЈА      ХАЛЕР-ЗИНОВ, циркулаторни прстен, 2-6 задњих, кратких, цилијарних артерија за ПНО и ретробулбарно,   одговорaн за васкуларни ентитет/инфламацију,    неуритиса ретробулбариса,...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Орална интерферонска терапија</vt:lpstr>
      <vt:lpstr>PowerPoint Presentation</vt:lpstr>
      <vt:lpstr>PowerPoint Presentation</vt:lpstr>
      <vt:lpstr>PowerPoint Presentation</vt:lpstr>
      <vt:lpstr>Увеитиси, хориоретинитиси, папилитиси...</vt:lpstr>
      <vt:lpstr>Застојна папила</vt:lpstr>
      <vt:lpstr>Застојна папила PAPILA STAGNANS </vt:lpstr>
      <vt:lpstr>PowerPoint Presentation</vt:lpstr>
      <vt:lpstr>Foster Kennedy syndrom </vt:lpstr>
      <vt:lpstr>PowerPoint Presentation</vt:lpstr>
      <vt:lpstr>Pseudopapillitis vascularis</vt:lpstr>
      <vt:lpstr>PowerPoint Presentation</vt:lpstr>
      <vt:lpstr>MORBUS LEBER</vt:lpstr>
      <vt:lpstr>PowerPoint Presentation</vt:lpstr>
      <vt:lpstr> AMAUROSIS FUGAX</vt:lpstr>
      <vt:lpstr>PowerPoint Presentation</vt:lpstr>
      <vt:lpstr>PowerPoint Presentation</vt:lpstr>
      <vt:lpstr>PowerPoint Presentation</vt:lpstr>
      <vt:lpstr>Neuroretinopathia hypertensiva ТА ↑</vt:lpstr>
      <vt:lpstr>АНОМАЛИЈЕ ПАПИЛЕ</vt:lpstr>
      <vt:lpstr>PowerPoint Presentation</vt:lpstr>
      <vt:lpstr>ТУМОРИ ПАПИЛЕ   </vt:lpstr>
      <vt:lpstr>PowerPoint Presentation</vt:lpstr>
    </vt:vector>
  </TitlesOfParts>
  <Company>Boox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НЕУРИТИС РЕТРОБУЛБАРИС МУЛТИПЛА СКЛЕРОЗА ИНТЕРФЕРОН БЕТА 1б</dc:title>
  <dc:creator>Info</dc:creator>
  <cp:lastModifiedBy>Windows User</cp:lastModifiedBy>
  <cp:revision>858</cp:revision>
  <dcterms:created xsi:type="dcterms:W3CDTF">2009-01-19T16:17:39Z</dcterms:created>
  <dcterms:modified xsi:type="dcterms:W3CDTF">2020-09-26T16:04:25Z</dcterms:modified>
</cp:coreProperties>
</file>